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0"/>
  </p:notesMasterIdLst>
  <p:sldIdLst>
    <p:sldId id="312" r:id="rId5"/>
    <p:sldId id="288" r:id="rId6"/>
    <p:sldId id="289" r:id="rId7"/>
    <p:sldId id="319" r:id="rId8"/>
    <p:sldId id="302" r:id="rId9"/>
    <p:sldId id="304" r:id="rId10"/>
    <p:sldId id="291" r:id="rId11"/>
    <p:sldId id="305" r:id="rId12"/>
    <p:sldId id="294" r:id="rId13"/>
    <p:sldId id="316" r:id="rId14"/>
    <p:sldId id="317" r:id="rId15"/>
    <p:sldId id="307" r:id="rId16"/>
    <p:sldId id="295" r:id="rId17"/>
    <p:sldId id="315" r:id="rId18"/>
    <p:sldId id="306" r:id="rId19"/>
    <p:sldId id="310" r:id="rId20"/>
    <p:sldId id="297" r:id="rId21"/>
    <p:sldId id="309" r:id="rId22"/>
    <p:sldId id="314" r:id="rId23"/>
    <p:sldId id="299" r:id="rId24"/>
    <p:sldId id="318" r:id="rId25"/>
    <p:sldId id="300" r:id="rId26"/>
    <p:sldId id="313" r:id="rId27"/>
    <p:sldId id="301" r:id="rId28"/>
    <p:sldId id="31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EAEF6D9-C577-9FCD-11BA-B5BFD7B7CDA1}" name="Joanna B Dahl" initials="JD" userId="S::joanna.dahl@umb.edu::057c5dd5-08e4-4238-a19e-2dec103e5b8e"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microsoft.com/office/2018/10/relationships/authors" Target="authors.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svg>
</file>

<file path=ppt/media/image22.png>
</file>

<file path=ppt/media/image23.png>
</file>

<file path=ppt/media/image24.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F55D9B-AE02-4145-B552-FB17402FB1F9}" type="datetimeFigureOut">
              <a:rPr lang="en-US" smtClean="0"/>
              <a:t>4/6/2022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9CFA24-5BD9-EA4C-AD48-C89DF0908A8A}" type="slidenum">
              <a:rPr lang="en-US" smtClean="0"/>
              <a:t>‹#›</a:t>
            </a:fld>
            <a:endParaRPr lang="en-US"/>
          </a:p>
        </p:txBody>
      </p:sp>
    </p:spTree>
    <p:extLst>
      <p:ext uri="{BB962C8B-B14F-4D97-AF65-F5344CB8AC3E}">
        <p14:creationId xmlns:p14="http://schemas.microsoft.com/office/powerpoint/2010/main" val="3637843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F9CFA24-5BD9-EA4C-AD48-C89DF0908A8A}" type="slidenum">
              <a:rPr lang="en-US" smtClean="0"/>
              <a:t>2</a:t>
            </a:fld>
            <a:endParaRPr lang="en-US"/>
          </a:p>
        </p:txBody>
      </p:sp>
    </p:spTree>
    <p:extLst>
      <p:ext uri="{BB962C8B-B14F-4D97-AF65-F5344CB8AC3E}">
        <p14:creationId xmlns:p14="http://schemas.microsoft.com/office/powerpoint/2010/main" val="3377008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F9CFA24-5BD9-EA4C-AD48-C89DF0908A8A}" type="slidenum">
              <a:rPr lang="en-US" smtClean="0"/>
              <a:t>5</a:t>
            </a:fld>
            <a:endParaRPr lang="en-US"/>
          </a:p>
        </p:txBody>
      </p:sp>
    </p:spTree>
    <p:extLst>
      <p:ext uri="{BB962C8B-B14F-4D97-AF65-F5344CB8AC3E}">
        <p14:creationId xmlns:p14="http://schemas.microsoft.com/office/powerpoint/2010/main" val="3697826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 system with ANC that would reduce the noise by…..</a:t>
            </a:r>
          </a:p>
        </p:txBody>
      </p:sp>
      <p:sp>
        <p:nvSpPr>
          <p:cNvPr id="4" name="Slide Number Placeholder 3"/>
          <p:cNvSpPr>
            <a:spLocks noGrp="1"/>
          </p:cNvSpPr>
          <p:nvPr>
            <p:ph type="sldNum" sz="quarter" idx="5"/>
          </p:nvPr>
        </p:nvSpPr>
        <p:spPr/>
        <p:txBody>
          <a:bodyPr/>
          <a:lstStyle/>
          <a:p>
            <a:fld id="{3F9CFA24-5BD9-EA4C-AD48-C89DF0908A8A}" type="slidenum">
              <a:rPr lang="en-US" smtClean="0"/>
              <a:t>20</a:t>
            </a:fld>
            <a:endParaRPr lang="en-US"/>
          </a:p>
        </p:txBody>
      </p:sp>
    </p:spTree>
    <p:extLst>
      <p:ext uri="{BB962C8B-B14F-4D97-AF65-F5344CB8AC3E}">
        <p14:creationId xmlns:p14="http://schemas.microsoft.com/office/powerpoint/2010/main" val="914416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4/6/2022</a:t>
            </a:fld>
            <a:endParaRPr lang="en-US"/>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984141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4/6/2022</a:t>
            </a:fld>
            <a:endParaRPr lang="en-US"/>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83870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4/6/2022</a:t>
            </a:fld>
            <a:endParaRPr lang="en-US"/>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420427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4/6/2022</a:t>
            </a:fld>
            <a:endParaRPr lang="en-US"/>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024905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4/6/2022</a:t>
            </a:fld>
            <a:endParaRPr lang="en-US"/>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42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4/6/2022</a:t>
            </a:fld>
            <a:endParaRPr lang="en-US"/>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49482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4/6/2022</a:t>
            </a:fld>
            <a:endParaRPr lang="en-US"/>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6209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4/6/2022</a:t>
            </a:fld>
            <a:endParaRPr lang="en-US"/>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3951615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4/6/2022</a:t>
            </a:fld>
            <a:endParaRPr lang="en-US"/>
          </a:p>
        </p:txBody>
      </p:sp>
      <p:sp>
        <p:nvSpPr>
          <p:cNvPr id="6" name="Footer Placeholder 5"/>
          <p:cNvSpPr>
            <a:spLocks noGrp="1"/>
          </p:cNvSpPr>
          <p:nvPr>
            <p:ph type="ftr" sz="quarter" idx="11"/>
          </p:nvPr>
        </p:nvSpPr>
        <p:spPr>
          <a:xfrm>
            <a:off x="1097279" y="6446838"/>
            <a:ext cx="6818262" cy="365125"/>
          </a:xfr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06089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4/6/2022</a:t>
            </a:fld>
            <a:endParaRPr lang="en-US"/>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27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22" name="Rectangle 24">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26">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8">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555FC0-06B8-49C5-9826-1B88B0159766}"/>
              </a:ext>
            </a:extLst>
          </p:cNvPr>
          <p:cNvSpPr>
            <a:spLocks noGrp="1"/>
          </p:cNvSpPr>
          <p:nvPr>
            <p:ph type="title"/>
          </p:nvPr>
        </p:nvSpPr>
        <p:spPr>
          <a:xfrm>
            <a:off x="1018117" y="675217"/>
            <a:ext cx="6255026" cy="5054008"/>
          </a:xfrm>
        </p:spPr>
        <p:txBody>
          <a:bodyPr vert="horz" lIns="91440" tIns="45720" rIns="91440" bIns="45720" rtlCol="0" anchor="ctr">
            <a:normAutofit/>
          </a:bodyPr>
          <a:lstStyle/>
          <a:p>
            <a:pPr algn="r"/>
            <a:r>
              <a:rPr lang="en-US" sz="3200" dirty="0">
                <a:solidFill>
                  <a:schemeClr val="tx1">
                    <a:lumMod val="85000"/>
                    <a:lumOff val="15000"/>
                  </a:schemeClr>
                </a:solidFill>
              </a:rPr>
              <a:t>DESIGN VALIDATION PRESENTATION</a:t>
            </a:r>
          </a:p>
        </p:txBody>
      </p:sp>
      <p:cxnSp>
        <p:nvCxnSpPr>
          <p:cNvPr id="26" name="Straight Connector 30">
            <a:extLst>
              <a:ext uri="{FF2B5EF4-FFF2-40B4-BE49-F238E27FC236}">
                <a16:creationId xmlns:a16="http://schemas.microsoft.com/office/drawing/2014/main" id="{09525C9A-1972-4836-BA7A-706C946EF4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391367"/>
            <a:ext cx="0" cy="3558208"/>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Rectangle 32">
            <a:extLst>
              <a:ext uri="{FF2B5EF4-FFF2-40B4-BE49-F238E27FC236}">
                <a16:creationId xmlns:a16="http://schemas.microsoft.com/office/drawing/2014/main" id="{B624C8D3-B9AD-4F4F-8554-4EAF3724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Subtitle 2">
            <a:extLst>
              <a:ext uri="{FF2B5EF4-FFF2-40B4-BE49-F238E27FC236}">
                <a16:creationId xmlns:a16="http://schemas.microsoft.com/office/drawing/2014/main" id="{3A9B491F-A914-44EB-9683-EC073B98E176}"/>
              </a:ext>
            </a:extLst>
          </p:cNvPr>
          <p:cNvSpPr txBox="1">
            <a:spLocks/>
          </p:cNvSpPr>
          <p:nvPr/>
        </p:nvSpPr>
        <p:spPr>
          <a:xfrm>
            <a:off x="4511662" y="3759936"/>
            <a:ext cx="6470693" cy="605256"/>
          </a:xfrm>
          <a:prstGeom prst="rect">
            <a:avLst/>
          </a:prstGeom>
        </p:spPr>
        <p:txBody>
          <a:bodyPr vert="horz" lIns="91440" tIns="45720" rIns="9144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00000"/>
              </a:lnSpc>
            </a:pPr>
            <a:r>
              <a:rPr lang="en-US"/>
              <a:t>USASOC 36 Quiet Drone</a:t>
            </a:r>
          </a:p>
        </p:txBody>
      </p:sp>
      <p:cxnSp>
        <p:nvCxnSpPr>
          <p:cNvPr id="13" name="Straight Arrow Connector 12">
            <a:extLst>
              <a:ext uri="{FF2B5EF4-FFF2-40B4-BE49-F238E27FC236}">
                <a16:creationId xmlns:a16="http://schemas.microsoft.com/office/drawing/2014/main" id="{134582F1-F7B8-4A3E-966E-BE0A90D8E67D}"/>
              </a:ext>
            </a:extLst>
          </p:cNvPr>
          <p:cNvCxnSpPr/>
          <p:nvPr/>
        </p:nvCxnSpPr>
        <p:spPr>
          <a:xfrm>
            <a:off x="2940049" y="3691466"/>
            <a:ext cx="4254500" cy="10583"/>
          </a:xfrm>
          <a:prstGeom prst="straightConnector1">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0CCC3C7E-FB5F-4871-97FD-164C6A9828D7}"/>
              </a:ext>
            </a:extLst>
          </p:cNvPr>
          <p:cNvSpPr/>
          <p:nvPr/>
        </p:nvSpPr>
        <p:spPr>
          <a:xfrm>
            <a:off x="5321300" y="1299633"/>
            <a:ext cx="910166" cy="910166"/>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5" descr="Text&#10;&#10;Description automatically generated">
            <a:extLst>
              <a:ext uri="{FF2B5EF4-FFF2-40B4-BE49-F238E27FC236}">
                <a16:creationId xmlns:a16="http://schemas.microsoft.com/office/drawing/2014/main" id="{5AC5EB8D-53EE-43CA-977C-89670B7E81F0}"/>
              </a:ext>
            </a:extLst>
          </p:cNvPr>
          <p:cNvPicPr>
            <a:picLocks noChangeAspect="1"/>
          </p:cNvPicPr>
          <p:nvPr/>
        </p:nvPicPr>
        <p:blipFill>
          <a:blip r:embed="rId2"/>
          <a:stretch>
            <a:fillRect/>
          </a:stretch>
        </p:blipFill>
        <p:spPr>
          <a:xfrm>
            <a:off x="7751233" y="2258728"/>
            <a:ext cx="3928533" cy="2255879"/>
          </a:xfrm>
          <a:prstGeom prst="rect">
            <a:avLst/>
          </a:prstGeom>
        </p:spPr>
      </p:pic>
    </p:spTree>
    <p:extLst>
      <p:ext uri="{BB962C8B-B14F-4D97-AF65-F5344CB8AC3E}">
        <p14:creationId xmlns:p14="http://schemas.microsoft.com/office/powerpoint/2010/main" val="410151384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7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C79EE-6F78-460B-A8F7-FBE398EEA588}"/>
              </a:ext>
            </a:extLst>
          </p:cNvPr>
          <p:cNvSpPr>
            <a:spLocks noGrp="1"/>
          </p:cNvSpPr>
          <p:nvPr>
            <p:ph type="title"/>
          </p:nvPr>
        </p:nvSpPr>
        <p:spPr/>
        <p:txBody>
          <a:bodyPr/>
          <a:lstStyle/>
          <a:p>
            <a:pPr algn="ctr"/>
            <a:r>
              <a:rPr lang="en-US" dirty="0"/>
              <a:t>DESIGN VALIDATION</a:t>
            </a:r>
          </a:p>
        </p:txBody>
      </p:sp>
      <p:sp>
        <p:nvSpPr>
          <p:cNvPr id="3" name="Content Placeholder 2">
            <a:extLst>
              <a:ext uri="{FF2B5EF4-FFF2-40B4-BE49-F238E27FC236}">
                <a16:creationId xmlns:a16="http://schemas.microsoft.com/office/drawing/2014/main" id="{A6160652-8772-4EFA-804F-5CA821CC3EA4}"/>
              </a:ext>
            </a:extLst>
          </p:cNvPr>
          <p:cNvSpPr>
            <a:spLocks noGrp="1"/>
          </p:cNvSpPr>
          <p:nvPr>
            <p:ph idx="1"/>
          </p:nvPr>
        </p:nvSpPr>
        <p:spPr/>
        <p:txBody>
          <a:bodyPr/>
          <a:lstStyle/>
          <a:p>
            <a:r>
              <a:rPr lang="en-US" dirty="0"/>
              <a:t>Design Validation: describe your verification tests (at least 5), why they help assessing how your project is responding to the initial customer requirements and problem definition. Please list the original requirements and any agreed on modifications, and explain how each test will help with the performance measurement, electrical safety, ethics of fairness to all parties involve, </a:t>
            </a:r>
            <a:r>
              <a:rPr lang="en-US" dirty="0" err="1"/>
              <a:t>etc</a:t>
            </a:r>
            <a:r>
              <a:rPr lang="en-US" dirty="0"/>
              <a:t> </a:t>
            </a:r>
          </a:p>
        </p:txBody>
      </p:sp>
    </p:spTree>
    <p:extLst>
      <p:ext uri="{BB962C8B-B14F-4D97-AF65-F5344CB8AC3E}">
        <p14:creationId xmlns:p14="http://schemas.microsoft.com/office/powerpoint/2010/main" val="12133301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102CE-EA6B-474D-BA7D-307484AF8524}"/>
              </a:ext>
            </a:extLst>
          </p:cNvPr>
          <p:cNvSpPr>
            <a:spLocks noGrp="1"/>
          </p:cNvSpPr>
          <p:nvPr>
            <p:ph type="title"/>
          </p:nvPr>
        </p:nvSpPr>
        <p:spPr/>
        <p:txBody>
          <a:bodyPr/>
          <a:lstStyle/>
          <a:p>
            <a:pPr algn="ctr"/>
            <a:r>
              <a:rPr lang="en-US" dirty="0"/>
              <a:t>VALIDATION DATA</a:t>
            </a:r>
          </a:p>
        </p:txBody>
      </p:sp>
      <p:sp>
        <p:nvSpPr>
          <p:cNvPr id="3" name="Content Placeholder 2">
            <a:extLst>
              <a:ext uri="{FF2B5EF4-FFF2-40B4-BE49-F238E27FC236}">
                <a16:creationId xmlns:a16="http://schemas.microsoft.com/office/drawing/2014/main" id="{0C5CC352-AA92-4DA5-A9A1-D7E4D1AFA721}"/>
              </a:ext>
            </a:extLst>
          </p:cNvPr>
          <p:cNvSpPr>
            <a:spLocks noGrp="1"/>
          </p:cNvSpPr>
          <p:nvPr>
            <p:ph idx="1"/>
          </p:nvPr>
        </p:nvSpPr>
        <p:spPr/>
        <p:txBody>
          <a:bodyPr/>
          <a:lstStyle/>
          <a:p>
            <a:r>
              <a:rPr lang="en-US" dirty="0"/>
              <a:t>results from your verification validation tests, sources of validation data and comparisons.  Use of ML through randomization of training and validation data to perform polynomial regression on your data to obtain the best model, and/or show how your trained your algorithm to recognize a particular pattern. This requires data measurements rather than P/F validation tests. (20%)</a:t>
            </a:r>
          </a:p>
        </p:txBody>
      </p:sp>
    </p:spTree>
    <p:extLst>
      <p:ext uri="{BB962C8B-B14F-4D97-AF65-F5344CB8AC3E}">
        <p14:creationId xmlns:p14="http://schemas.microsoft.com/office/powerpoint/2010/main" val="3518833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4DD3E-1856-487A-A613-846AAF3DA703}"/>
              </a:ext>
            </a:extLst>
          </p:cNvPr>
          <p:cNvSpPr>
            <a:spLocks noGrp="1"/>
          </p:cNvSpPr>
          <p:nvPr>
            <p:ph type="title"/>
          </p:nvPr>
        </p:nvSpPr>
        <p:spPr/>
        <p:txBody>
          <a:bodyPr/>
          <a:lstStyle/>
          <a:p>
            <a:r>
              <a:rPr lang="en-US"/>
              <a:t>3-D PCB Design For Regulator</a:t>
            </a:r>
          </a:p>
        </p:txBody>
      </p:sp>
      <p:pic>
        <p:nvPicPr>
          <p:cNvPr id="6" name="Picture 6" descr="Diagram&#10;&#10;Description automatically generated">
            <a:extLst>
              <a:ext uri="{FF2B5EF4-FFF2-40B4-BE49-F238E27FC236}">
                <a16:creationId xmlns:a16="http://schemas.microsoft.com/office/drawing/2014/main" id="{0D8E0772-19CD-4DEE-B5D9-C393014EA7C5}"/>
              </a:ext>
            </a:extLst>
          </p:cNvPr>
          <p:cNvPicPr>
            <a:picLocks noGrp="1" noChangeAspect="1"/>
          </p:cNvPicPr>
          <p:nvPr>
            <p:ph idx="1"/>
          </p:nvPr>
        </p:nvPicPr>
        <p:blipFill>
          <a:blip r:embed="rId2"/>
          <a:stretch>
            <a:fillRect/>
          </a:stretch>
        </p:blipFill>
        <p:spPr>
          <a:xfrm>
            <a:off x="1082385" y="2409453"/>
            <a:ext cx="10027229" cy="2711188"/>
          </a:xfrm>
        </p:spPr>
      </p:pic>
    </p:spTree>
    <p:extLst>
      <p:ext uri="{BB962C8B-B14F-4D97-AF65-F5344CB8AC3E}">
        <p14:creationId xmlns:p14="http://schemas.microsoft.com/office/powerpoint/2010/main" val="636891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6" name="Straight Connector 35">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8" name="Rectangle 37">
            <a:extLst>
              <a:ext uri="{FF2B5EF4-FFF2-40B4-BE49-F238E27FC236}">
                <a16:creationId xmlns:a16="http://schemas.microsoft.com/office/drawing/2014/main" id="{44A37DD3-1B84-4776-94E1-C0AAA5C0F6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A22004C-27F1-43B2-AB13-EA23B827639C}"/>
              </a:ext>
            </a:extLst>
          </p:cNvPr>
          <p:cNvSpPr>
            <a:spLocks noGrp="1"/>
          </p:cNvSpPr>
          <p:nvPr>
            <p:ph type="title"/>
          </p:nvPr>
        </p:nvSpPr>
        <p:spPr>
          <a:xfrm>
            <a:off x="828675" y="5120639"/>
            <a:ext cx="7137263" cy="1280161"/>
          </a:xfrm>
        </p:spPr>
        <p:txBody>
          <a:bodyPr vert="horz" lIns="91440" tIns="45720" rIns="91440" bIns="45720" rtlCol="0" anchor="ctr">
            <a:normAutofit/>
          </a:bodyPr>
          <a:lstStyle/>
          <a:p>
            <a:pPr algn="r"/>
            <a:r>
              <a:rPr lang="en-US" sz="4100">
                <a:solidFill>
                  <a:srgbClr val="FFFFFF"/>
                </a:solidFill>
              </a:rPr>
              <a:t>2-D PCB Design For Regulator</a:t>
            </a:r>
          </a:p>
        </p:txBody>
      </p:sp>
      <p:pic>
        <p:nvPicPr>
          <p:cNvPr id="3" name="Picture 3" descr="Graphical user interface&#10;&#10;Description automatically generated">
            <a:extLst>
              <a:ext uri="{FF2B5EF4-FFF2-40B4-BE49-F238E27FC236}">
                <a16:creationId xmlns:a16="http://schemas.microsoft.com/office/drawing/2014/main" id="{4D5F9D41-6C05-42C1-BA48-B9A4C04DDB38}"/>
              </a:ext>
            </a:extLst>
          </p:cNvPr>
          <p:cNvPicPr>
            <a:picLocks noChangeAspect="1"/>
          </p:cNvPicPr>
          <p:nvPr/>
        </p:nvPicPr>
        <p:blipFill rotWithShape="1">
          <a:blip r:embed="rId2"/>
          <a:srcRect l="19446" r="21923" b="1"/>
          <a:stretch/>
        </p:blipFill>
        <p:spPr>
          <a:xfrm>
            <a:off x="643468" y="1308010"/>
            <a:ext cx="5130782" cy="2297105"/>
          </a:xfrm>
          <a:prstGeom prst="rect">
            <a:avLst/>
          </a:prstGeom>
        </p:spPr>
      </p:pic>
      <p:pic>
        <p:nvPicPr>
          <p:cNvPr id="4" name="Picture 4" descr="Diagram, schematic&#10;&#10;Description automatically generated">
            <a:extLst>
              <a:ext uri="{FF2B5EF4-FFF2-40B4-BE49-F238E27FC236}">
                <a16:creationId xmlns:a16="http://schemas.microsoft.com/office/drawing/2014/main" id="{15D845E9-5353-417F-8AA4-956786E80A5B}"/>
              </a:ext>
            </a:extLst>
          </p:cNvPr>
          <p:cNvPicPr>
            <a:picLocks noGrp="1" noChangeAspect="1"/>
          </p:cNvPicPr>
          <p:nvPr>
            <p:ph idx="1"/>
          </p:nvPr>
        </p:nvPicPr>
        <p:blipFill rotWithShape="1">
          <a:blip r:embed="rId3"/>
          <a:srcRect l="5463" r="11894"/>
          <a:stretch/>
        </p:blipFill>
        <p:spPr>
          <a:xfrm>
            <a:off x="6417716" y="1308015"/>
            <a:ext cx="5130778" cy="2297094"/>
          </a:xfrm>
          <a:prstGeom prst="rect">
            <a:avLst/>
          </a:prstGeom>
        </p:spPr>
      </p:pic>
      <p:cxnSp>
        <p:nvCxnSpPr>
          <p:cNvPr id="42" name="Straight Connector 41">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9136509"/>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03440-F9D0-461F-A5CF-D0F437249BE0}"/>
              </a:ext>
            </a:extLst>
          </p:cNvPr>
          <p:cNvSpPr>
            <a:spLocks noGrp="1"/>
          </p:cNvSpPr>
          <p:nvPr>
            <p:ph type="title"/>
          </p:nvPr>
        </p:nvSpPr>
        <p:spPr/>
        <p:txBody>
          <a:bodyPr>
            <a:normAutofit fontScale="90000"/>
          </a:bodyPr>
          <a:lstStyle/>
          <a:p>
            <a:r>
              <a:rPr lang="en-US" dirty="0"/>
              <a:t> PCB: reasoning, functionality, and performance (simulation and validation data)</a:t>
            </a:r>
          </a:p>
        </p:txBody>
      </p:sp>
      <p:sp>
        <p:nvSpPr>
          <p:cNvPr id="3" name="Content Placeholder 2">
            <a:extLst>
              <a:ext uri="{FF2B5EF4-FFF2-40B4-BE49-F238E27FC236}">
                <a16:creationId xmlns:a16="http://schemas.microsoft.com/office/drawing/2014/main" id="{4D5A782C-E184-488B-884C-3DE9D128346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2186512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9" name="Straight Connector 88">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91" name="Rectangle 90">
            <a:extLst>
              <a:ext uri="{FF2B5EF4-FFF2-40B4-BE49-F238E27FC236}">
                <a16:creationId xmlns:a16="http://schemas.microsoft.com/office/drawing/2014/main" id="{44A37DD3-1B84-4776-94E1-C0AAA5C0F6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AAF6D08-5710-4F69-8323-660B9E80FCBD}"/>
              </a:ext>
            </a:extLst>
          </p:cNvPr>
          <p:cNvSpPr>
            <a:spLocks noGrp="1"/>
          </p:cNvSpPr>
          <p:nvPr>
            <p:ph type="title"/>
          </p:nvPr>
        </p:nvSpPr>
        <p:spPr>
          <a:xfrm>
            <a:off x="828675" y="5120639"/>
            <a:ext cx="7137263" cy="1280161"/>
          </a:xfrm>
        </p:spPr>
        <p:txBody>
          <a:bodyPr vert="horz" lIns="91440" tIns="45720" rIns="91440" bIns="45720" rtlCol="0" anchor="ctr">
            <a:normAutofit/>
          </a:bodyPr>
          <a:lstStyle/>
          <a:p>
            <a:pPr algn="r"/>
            <a:r>
              <a:rPr lang="en-US" sz="4800">
                <a:solidFill>
                  <a:srgbClr val="FFFFFF"/>
                </a:solidFill>
              </a:rPr>
              <a:t>CAD CASING FOR ANC</a:t>
            </a:r>
          </a:p>
        </p:txBody>
      </p:sp>
      <p:pic>
        <p:nvPicPr>
          <p:cNvPr id="10" name="Picture 9" descr="Graphical user interface, application&#10;&#10;Description automatically generated">
            <a:extLst>
              <a:ext uri="{FF2B5EF4-FFF2-40B4-BE49-F238E27FC236}">
                <a16:creationId xmlns:a16="http://schemas.microsoft.com/office/drawing/2014/main" id="{4EFE7B64-C774-44F5-884B-0D8765A57D97}"/>
              </a:ext>
            </a:extLst>
          </p:cNvPr>
          <p:cNvPicPr>
            <a:picLocks noChangeAspect="1"/>
          </p:cNvPicPr>
          <p:nvPr/>
        </p:nvPicPr>
        <p:blipFill rotWithShape="1">
          <a:blip r:embed="rId2"/>
          <a:srcRect l="28713" t="20310" r="29772" b="12657"/>
          <a:stretch/>
        </p:blipFill>
        <p:spPr bwMode="auto">
          <a:xfrm>
            <a:off x="640965" y="1450077"/>
            <a:ext cx="2469742" cy="2243146"/>
          </a:xfrm>
          <a:prstGeom prst="rect">
            <a:avLst/>
          </a:prstGeom>
          <a:extLst>
            <a:ext uri="{53640926-AAD7-44D8-BBD7-CCE9431645EC}">
              <a14:shadowObscured xmlns:a14="http://schemas.microsoft.com/office/drawing/2010/main"/>
            </a:ext>
          </a:extLst>
        </p:spPr>
      </p:pic>
      <p:pic>
        <p:nvPicPr>
          <p:cNvPr id="8" name="Content Placeholder 7" descr="Diagram, engineering drawing&#10;&#10;Description automatically generated">
            <a:extLst>
              <a:ext uri="{FF2B5EF4-FFF2-40B4-BE49-F238E27FC236}">
                <a16:creationId xmlns:a16="http://schemas.microsoft.com/office/drawing/2014/main" id="{2EF6367D-6D5C-483D-BF42-BB570A3C834B}"/>
              </a:ext>
            </a:extLst>
          </p:cNvPr>
          <p:cNvPicPr>
            <a:picLocks noChangeAspect="1"/>
          </p:cNvPicPr>
          <p:nvPr/>
        </p:nvPicPr>
        <p:blipFill rotWithShape="1">
          <a:blip r:embed="rId3"/>
          <a:srcRect l="32174" t="22509" r="30616" b="15558"/>
          <a:stretch/>
        </p:blipFill>
        <p:spPr bwMode="auto">
          <a:xfrm>
            <a:off x="3462368" y="1417541"/>
            <a:ext cx="2465425" cy="2308217"/>
          </a:xfrm>
          <a:prstGeom prst="rect">
            <a:avLst/>
          </a:prstGeom>
          <a:extLst>
            <a:ext uri="{53640926-AAD7-44D8-BBD7-CCE9431645EC}">
              <a14:shadowObscured xmlns:a14="http://schemas.microsoft.com/office/drawing/2010/main"/>
            </a:ext>
          </a:extLst>
        </p:spPr>
      </p:pic>
      <p:pic>
        <p:nvPicPr>
          <p:cNvPr id="18" name="Picture 17" descr="Graphical user interface, application&#10;&#10;Description automatically generated">
            <a:extLst>
              <a:ext uri="{FF2B5EF4-FFF2-40B4-BE49-F238E27FC236}">
                <a16:creationId xmlns:a16="http://schemas.microsoft.com/office/drawing/2014/main" id="{384D4927-8796-4CD3-9CB5-609E1CBFC34C}"/>
              </a:ext>
            </a:extLst>
          </p:cNvPr>
          <p:cNvPicPr>
            <a:picLocks noChangeAspect="1"/>
          </p:cNvPicPr>
          <p:nvPr/>
        </p:nvPicPr>
        <p:blipFill rotWithShape="1">
          <a:blip r:embed="rId4"/>
          <a:srcRect l="30314" t="21935" r="30769" b="15647"/>
          <a:stretch/>
        </p:blipFill>
        <p:spPr bwMode="auto">
          <a:xfrm>
            <a:off x="6279453" y="1458509"/>
            <a:ext cx="2469743" cy="2228150"/>
          </a:xfrm>
          <a:prstGeom prst="rect">
            <a:avLst/>
          </a:prstGeom>
          <a:extLst>
            <a:ext uri="{53640926-AAD7-44D8-BBD7-CCE9431645EC}">
              <a14:shadowObscured xmlns:a14="http://schemas.microsoft.com/office/drawing/2010/main"/>
            </a:ext>
          </a:extLst>
        </p:spPr>
      </p:pic>
      <p:pic>
        <p:nvPicPr>
          <p:cNvPr id="9" name="Picture 8" descr="Diagram, engineering drawing&#10;&#10;Description automatically generated with medium confidence">
            <a:extLst>
              <a:ext uri="{FF2B5EF4-FFF2-40B4-BE49-F238E27FC236}">
                <a16:creationId xmlns:a16="http://schemas.microsoft.com/office/drawing/2014/main" id="{F5819004-5216-4AC3-8B72-F49374814A09}"/>
              </a:ext>
            </a:extLst>
          </p:cNvPr>
          <p:cNvPicPr>
            <a:picLocks noChangeAspect="1"/>
          </p:cNvPicPr>
          <p:nvPr/>
        </p:nvPicPr>
        <p:blipFill rotWithShape="1">
          <a:blip r:embed="rId5"/>
          <a:srcRect l="32005" t="32653" r="31954" b="23271"/>
          <a:stretch/>
        </p:blipFill>
        <p:spPr bwMode="auto">
          <a:xfrm>
            <a:off x="9100858" y="1729842"/>
            <a:ext cx="2450177" cy="1685485"/>
          </a:xfrm>
          <a:prstGeom prst="rect">
            <a:avLst/>
          </a:prstGeom>
          <a:extLst>
            <a:ext uri="{53640926-AAD7-44D8-BBD7-CCE9431645EC}">
              <a14:shadowObscured xmlns:a14="http://schemas.microsoft.com/office/drawing/2010/main"/>
            </a:ext>
          </a:extLst>
        </p:spPr>
      </p:pic>
      <p:cxnSp>
        <p:nvCxnSpPr>
          <p:cNvPr id="95" name="Straight Connector 94">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94956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8" name="Straight Connector 17">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0" name="Rectangle 19">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343AA0-42EA-4DF7-A330-D6609AF899F7}"/>
              </a:ext>
            </a:extLst>
          </p:cNvPr>
          <p:cNvSpPr>
            <a:spLocks noGrp="1"/>
          </p:cNvSpPr>
          <p:nvPr>
            <p:ph type="title"/>
          </p:nvPr>
        </p:nvSpPr>
        <p:spPr>
          <a:xfrm>
            <a:off x="633999" y="4550230"/>
            <a:ext cx="10909073" cy="957902"/>
          </a:xfrm>
        </p:spPr>
        <p:txBody>
          <a:bodyPr vert="horz" lIns="91440" tIns="45720" rIns="91440" bIns="45720" rtlCol="0" anchor="b">
            <a:normAutofit/>
          </a:bodyPr>
          <a:lstStyle/>
          <a:p>
            <a:r>
              <a:rPr lang="en-US" sz="6000">
                <a:solidFill>
                  <a:schemeClr val="tx1">
                    <a:lumMod val="85000"/>
                    <a:lumOff val="15000"/>
                  </a:schemeClr>
                </a:solidFill>
              </a:rPr>
              <a:t>PRELIMINARY DATA SETUP</a:t>
            </a:r>
          </a:p>
        </p:txBody>
      </p:sp>
      <p:pic>
        <p:nvPicPr>
          <p:cNvPr id="6" name="Content Placeholder 5">
            <a:extLst>
              <a:ext uri="{FF2B5EF4-FFF2-40B4-BE49-F238E27FC236}">
                <a16:creationId xmlns:a16="http://schemas.microsoft.com/office/drawing/2014/main" id="{FE82841B-0AC4-4470-A0FF-6841ABA98B52}"/>
              </a:ext>
            </a:extLst>
          </p:cNvPr>
          <p:cNvPicPr>
            <a:picLocks noGrp="1" noChangeAspect="1"/>
          </p:cNvPicPr>
          <p:nvPr>
            <p:ph idx="1"/>
          </p:nvPr>
        </p:nvPicPr>
        <p:blipFill rotWithShape="1">
          <a:blip r:embed="rId2"/>
          <a:srcRect l="20796" r="26944" b="3"/>
          <a:stretch/>
        </p:blipFill>
        <p:spPr>
          <a:xfrm>
            <a:off x="20" y="-3"/>
            <a:ext cx="2980924" cy="4277855"/>
          </a:xfrm>
          <a:prstGeom prst="rect">
            <a:avLst/>
          </a:prstGeom>
        </p:spPr>
      </p:pic>
      <p:pic>
        <p:nvPicPr>
          <p:cNvPr id="11" name="Picture 10">
            <a:extLst>
              <a:ext uri="{FF2B5EF4-FFF2-40B4-BE49-F238E27FC236}">
                <a16:creationId xmlns:a16="http://schemas.microsoft.com/office/drawing/2014/main" id="{89D0AD2E-1695-4FC9-8E5A-F3F5BB68F798}"/>
              </a:ext>
            </a:extLst>
          </p:cNvPr>
          <p:cNvPicPr>
            <a:picLocks noChangeAspect="1"/>
          </p:cNvPicPr>
          <p:nvPr/>
        </p:nvPicPr>
        <p:blipFill rotWithShape="1">
          <a:blip r:embed="rId3"/>
          <a:srcRect l="13189" r="32980" b="-1"/>
          <a:stretch/>
        </p:blipFill>
        <p:spPr>
          <a:xfrm>
            <a:off x="3070352" y="-1"/>
            <a:ext cx="2980944" cy="4277852"/>
          </a:xfrm>
          <a:prstGeom prst="rect">
            <a:avLst/>
          </a:prstGeom>
        </p:spPr>
      </p:pic>
      <p:pic>
        <p:nvPicPr>
          <p:cNvPr id="9" name="Picture 8">
            <a:extLst>
              <a:ext uri="{FF2B5EF4-FFF2-40B4-BE49-F238E27FC236}">
                <a16:creationId xmlns:a16="http://schemas.microsoft.com/office/drawing/2014/main" id="{CC12189F-24C4-47DA-8BB3-5F7A4CF668DB}"/>
              </a:ext>
            </a:extLst>
          </p:cNvPr>
          <p:cNvPicPr>
            <a:picLocks noChangeAspect="1"/>
          </p:cNvPicPr>
          <p:nvPr/>
        </p:nvPicPr>
        <p:blipFill rotWithShape="1">
          <a:blip r:embed="rId4"/>
          <a:srcRect l="21998" r="21009" b="-1"/>
          <a:stretch/>
        </p:blipFill>
        <p:spPr>
          <a:xfrm>
            <a:off x="6140704" y="1"/>
            <a:ext cx="2980944" cy="4275905"/>
          </a:xfrm>
          <a:prstGeom prst="rect">
            <a:avLst/>
          </a:prstGeom>
        </p:spPr>
      </p:pic>
      <p:pic>
        <p:nvPicPr>
          <p:cNvPr id="7" name="Picture 6" descr="A group of people sitting in a room with desks and computers&#10;&#10;Description automatically generated with medium confidence">
            <a:extLst>
              <a:ext uri="{FF2B5EF4-FFF2-40B4-BE49-F238E27FC236}">
                <a16:creationId xmlns:a16="http://schemas.microsoft.com/office/drawing/2014/main" id="{D6F93570-D2BC-45C7-8590-FEF318806384}"/>
              </a:ext>
            </a:extLst>
          </p:cNvPr>
          <p:cNvPicPr>
            <a:picLocks noChangeAspect="1"/>
          </p:cNvPicPr>
          <p:nvPr/>
        </p:nvPicPr>
        <p:blipFill rotWithShape="1">
          <a:blip r:embed="rId5"/>
          <a:srcRect l="22128" r="25586"/>
          <a:stretch/>
        </p:blipFill>
        <p:spPr>
          <a:xfrm>
            <a:off x="9211056" y="1"/>
            <a:ext cx="2980944" cy="4275905"/>
          </a:xfrm>
          <a:prstGeom prst="rect">
            <a:avLst/>
          </a:prstGeom>
        </p:spPr>
      </p:pic>
      <p:cxnSp>
        <p:nvCxnSpPr>
          <p:cNvPr id="22" name="Straight Connector 21">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45296"/>
            <a:ext cx="10515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090948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0">
            <a:extLst>
              <a:ext uri="{FF2B5EF4-FFF2-40B4-BE49-F238E27FC236}">
                <a16:creationId xmlns:a16="http://schemas.microsoft.com/office/drawing/2014/main" id="{0A913F90-4522-4E66-98B7-DC02FD8BB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343AA0-42EA-4DF7-A330-D6609AF899F7}"/>
              </a:ext>
            </a:extLst>
          </p:cNvPr>
          <p:cNvSpPr>
            <a:spLocks noGrp="1"/>
          </p:cNvSpPr>
          <p:nvPr>
            <p:ph type="title"/>
          </p:nvPr>
        </p:nvSpPr>
        <p:spPr>
          <a:xfrm>
            <a:off x="1125491" y="4158988"/>
            <a:ext cx="4648777" cy="1588386"/>
          </a:xfrm>
        </p:spPr>
        <p:txBody>
          <a:bodyPr vert="horz" lIns="91440" tIns="45720" rIns="91440" bIns="45720" rtlCol="0" anchor="t">
            <a:normAutofit/>
          </a:bodyPr>
          <a:lstStyle/>
          <a:p>
            <a:r>
              <a:rPr lang="en-US" sz="4400"/>
              <a:t>PRELIMINARY DATA</a:t>
            </a:r>
          </a:p>
        </p:txBody>
      </p:sp>
      <p:pic>
        <p:nvPicPr>
          <p:cNvPr id="7" name="Picture 8" descr="Chart, line chart&#10;&#10;Description automatically generated">
            <a:extLst>
              <a:ext uri="{FF2B5EF4-FFF2-40B4-BE49-F238E27FC236}">
                <a16:creationId xmlns:a16="http://schemas.microsoft.com/office/drawing/2014/main" id="{D27BF7B5-D9BE-49FA-B241-3F8BD6486C14}"/>
              </a:ext>
            </a:extLst>
          </p:cNvPr>
          <p:cNvPicPr>
            <a:picLocks noGrp="1" noChangeAspect="1"/>
          </p:cNvPicPr>
          <p:nvPr>
            <p:ph idx="1"/>
          </p:nvPr>
        </p:nvPicPr>
        <p:blipFill>
          <a:blip r:embed="rId2"/>
          <a:stretch>
            <a:fillRect/>
          </a:stretch>
        </p:blipFill>
        <p:spPr>
          <a:xfrm>
            <a:off x="4404783" y="586514"/>
            <a:ext cx="3481210" cy="2793408"/>
          </a:xfrm>
          <a:prstGeom prst="rect">
            <a:avLst/>
          </a:prstGeom>
        </p:spPr>
      </p:pic>
      <p:pic>
        <p:nvPicPr>
          <p:cNvPr id="3" name="Picture 3" descr="Chart&#10;&#10;Description automatically generated">
            <a:extLst>
              <a:ext uri="{FF2B5EF4-FFF2-40B4-BE49-F238E27FC236}">
                <a16:creationId xmlns:a16="http://schemas.microsoft.com/office/drawing/2014/main" id="{F673445C-BEA4-45C2-BB39-671A4B42D04E}"/>
              </a:ext>
            </a:extLst>
          </p:cNvPr>
          <p:cNvPicPr>
            <a:picLocks noChangeAspect="1"/>
          </p:cNvPicPr>
          <p:nvPr/>
        </p:nvPicPr>
        <p:blipFill>
          <a:blip r:embed="rId3"/>
          <a:stretch>
            <a:fillRect/>
          </a:stretch>
        </p:blipFill>
        <p:spPr>
          <a:xfrm>
            <a:off x="864056" y="590354"/>
            <a:ext cx="3203714" cy="2785838"/>
          </a:xfrm>
          <a:prstGeom prst="rect">
            <a:avLst/>
          </a:prstGeom>
        </p:spPr>
      </p:pic>
      <p:cxnSp>
        <p:nvCxnSpPr>
          <p:cNvPr id="31" name="Straight Connector 22">
            <a:extLst>
              <a:ext uri="{FF2B5EF4-FFF2-40B4-BE49-F238E27FC236}">
                <a16:creationId xmlns:a16="http://schemas.microsoft.com/office/drawing/2014/main" id="{74E369E2-CE06-4376-B557-4B5FE5B414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3955867"/>
            <a:ext cx="0" cy="2025423"/>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C1FC6CD1-8250-4DCC-B588-B254D4F75F22}"/>
              </a:ext>
            </a:extLst>
          </p:cNvPr>
          <p:cNvSpPr txBox="1"/>
          <p:nvPr/>
        </p:nvSpPr>
        <p:spPr>
          <a:xfrm>
            <a:off x="6417733" y="3955867"/>
            <a:ext cx="4809064" cy="2025423"/>
          </a:xfrm>
          <a:prstGeom prst="rect">
            <a:avLst/>
          </a:prstGeom>
        </p:spPr>
        <p:txBody>
          <a:bodyPr rot="0" spcFirstLastPara="0" vertOverflow="overflow" horzOverflow="overflow" vert="horz" lIns="0" tIns="45720" rIns="0" bIns="45720" numCol="1" spcCol="0" rtlCol="0" fromWordArt="0" anchorCtr="0" forceAA="0" compatLnSpc="1">
            <a:prstTxWarp prst="textNoShape">
              <a:avLst/>
            </a:prstTxWarp>
            <a:normAutofit/>
          </a:bodyPr>
          <a:lstStyle/>
          <a:p>
            <a:pPr>
              <a:lnSpc>
                <a:spcPct val="90000"/>
              </a:lnSpc>
              <a:spcAft>
                <a:spcPts val="600"/>
              </a:spcAft>
              <a:buFont typeface="Calibri" panose="020F0502020204030204" pitchFamily="34" charset="0"/>
            </a:pPr>
            <a:r>
              <a:rPr lang="en-US" sz="1300">
                <a:solidFill>
                  <a:schemeClr val="tx1">
                    <a:lumMod val="75000"/>
                    <a:lumOff val="25000"/>
                  </a:schemeClr>
                </a:solidFill>
              </a:rPr>
              <a:t>Team 3 tested the three scenarios: hovering without modification, pre-flight without modification and full-flight. The data presented here is for hovering without modification.</a:t>
            </a:r>
          </a:p>
          <a:p>
            <a:pPr>
              <a:lnSpc>
                <a:spcPct val="90000"/>
              </a:lnSpc>
              <a:spcAft>
                <a:spcPts val="600"/>
              </a:spcAft>
              <a:buFont typeface="Calibri" panose="020F0502020204030204" pitchFamily="34" charset="0"/>
            </a:pPr>
            <a:r>
              <a:rPr lang="en-US" sz="1300">
                <a:solidFill>
                  <a:schemeClr val="tx1">
                    <a:lumMod val="75000"/>
                    <a:lumOff val="25000"/>
                  </a:schemeClr>
                </a:solidFill>
              </a:rPr>
              <a:t>Explanation: A Fourier Transform and A-weighting filter were applied to the the signal of hover without modification.</a:t>
            </a:r>
          </a:p>
          <a:p>
            <a:pPr>
              <a:lnSpc>
                <a:spcPct val="90000"/>
              </a:lnSpc>
              <a:spcAft>
                <a:spcPts val="600"/>
              </a:spcAft>
              <a:buFont typeface="Calibri" panose="020F0502020204030204" pitchFamily="34" charset="0"/>
            </a:pPr>
            <a:r>
              <a:rPr lang="en-US" sz="1300">
                <a:solidFill>
                  <a:schemeClr val="tx1">
                    <a:lumMod val="75000"/>
                    <a:lumOff val="25000"/>
                  </a:schemeClr>
                </a:solidFill>
              </a:rPr>
              <a:t>Currently we are writing a code to apply a filter to the original signal to remove the three target frequencies and then invert the signal(applying Fast  inverse Fourier Transform). The goal is to find the noise reduction theoretically.</a:t>
            </a:r>
          </a:p>
          <a:p>
            <a:pPr>
              <a:lnSpc>
                <a:spcPct val="90000"/>
              </a:lnSpc>
              <a:spcAft>
                <a:spcPts val="600"/>
              </a:spcAft>
              <a:buFont typeface="Calibri" panose="020F0502020204030204" pitchFamily="34" charset="0"/>
            </a:pPr>
            <a:endParaRPr lang="en-US" sz="1300">
              <a:solidFill>
                <a:schemeClr val="tx1">
                  <a:lumMod val="75000"/>
                  <a:lumOff val="25000"/>
                </a:schemeClr>
              </a:solidFill>
            </a:endParaRPr>
          </a:p>
          <a:p>
            <a:pPr>
              <a:lnSpc>
                <a:spcPct val="90000"/>
              </a:lnSpc>
              <a:spcAft>
                <a:spcPts val="600"/>
              </a:spcAft>
              <a:buFont typeface="Calibri" panose="020F0502020204030204" pitchFamily="34" charset="0"/>
            </a:pPr>
            <a:endParaRPr lang="en-US" sz="1300">
              <a:solidFill>
                <a:schemeClr val="tx1">
                  <a:lumMod val="75000"/>
                  <a:lumOff val="25000"/>
                </a:schemeClr>
              </a:solidFill>
            </a:endParaRPr>
          </a:p>
        </p:txBody>
      </p:sp>
      <p:sp>
        <p:nvSpPr>
          <p:cNvPr id="32" name="Rectangle 24">
            <a:extLst>
              <a:ext uri="{FF2B5EF4-FFF2-40B4-BE49-F238E27FC236}">
                <a16:creationId xmlns:a16="http://schemas.microsoft.com/office/drawing/2014/main" id="{6344C6FC-AA4A-4CB4-835E-C976EBC08E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descr="Chart, bar chart&#10;&#10;Description automatically generated">
            <a:extLst>
              <a:ext uri="{FF2B5EF4-FFF2-40B4-BE49-F238E27FC236}">
                <a16:creationId xmlns:a16="http://schemas.microsoft.com/office/drawing/2014/main" id="{F6960702-E102-B74A-913D-789FD50C821B}"/>
              </a:ext>
            </a:extLst>
          </p:cNvPr>
          <p:cNvPicPr>
            <a:picLocks noChangeAspect="1"/>
          </p:cNvPicPr>
          <p:nvPr/>
        </p:nvPicPr>
        <p:blipFill>
          <a:blip r:embed="rId4"/>
          <a:stretch>
            <a:fillRect/>
          </a:stretch>
        </p:blipFill>
        <p:spPr>
          <a:xfrm>
            <a:off x="8021125" y="586514"/>
            <a:ext cx="3968994" cy="2976746"/>
          </a:xfrm>
          <a:prstGeom prst="rect">
            <a:avLst/>
          </a:prstGeom>
        </p:spPr>
      </p:pic>
    </p:spTree>
    <p:extLst>
      <p:ext uri="{BB962C8B-B14F-4D97-AF65-F5344CB8AC3E}">
        <p14:creationId xmlns:p14="http://schemas.microsoft.com/office/powerpoint/2010/main" val="21913492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E9771F-D60E-4D99-AFB6-CCE43AF94A02}"/>
              </a:ext>
            </a:extLst>
          </p:cNvPr>
          <p:cNvSpPr>
            <a:spLocks noGrp="1"/>
          </p:cNvSpPr>
          <p:nvPr>
            <p:ph type="title"/>
          </p:nvPr>
        </p:nvSpPr>
        <p:spPr>
          <a:xfrm>
            <a:off x="633999" y="4550230"/>
            <a:ext cx="10909073" cy="957902"/>
          </a:xfrm>
        </p:spPr>
        <p:txBody>
          <a:bodyPr vert="horz" lIns="91440" tIns="45720" rIns="91440" bIns="45720" rtlCol="0" anchor="b">
            <a:normAutofit fontScale="90000"/>
          </a:bodyPr>
          <a:lstStyle/>
          <a:p>
            <a:r>
              <a:rPr lang="en-US" sz="6000">
                <a:solidFill>
                  <a:schemeClr val="tx1">
                    <a:lumMod val="85000"/>
                    <a:lumOff val="15000"/>
                  </a:schemeClr>
                </a:solidFill>
              </a:rPr>
              <a:t>INITIAL LabVIEW SIMILUATION</a:t>
            </a:r>
          </a:p>
        </p:txBody>
      </p:sp>
      <p:pic>
        <p:nvPicPr>
          <p:cNvPr id="5" name="Picture 5" descr="Diagram, schematic&#10;&#10;Description automatically generated">
            <a:extLst>
              <a:ext uri="{FF2B5EF4-FFF2-40B4-BE49-F238E27FC236}">
                <a16:creationId xmlns:a16="http://schemas.microsoft.com/office/drawing/2014/main" id="{989C0EE0-302E-49D9-B010-9A70EE90ADDC}"/>
              </a:ext>
            </a:extLst>
          </p:cNvPr>
          <p:cNvPicPr>
            <a:picLocks noChangeAspect="1"/>
          </p:cNvPicPr>
          <p:nvPr/>
        </p:nvPicPr>
        <p:blipFill rotWithShape="1">
          <a:blip r:embed="rId2"/>
          <a:srcRect r="4104" b="3"/>
          <a:stretch/>
        </p:blipFill>
        <p:spPr>
          <a:xfrm>
            <a:off x="-1" y="-2"/>
            <a:ext cx="6050281" cy="4242816"/>
          </a:xfrm>
          <a:prstGeom prst="rect">
            <a:avLst/>
          </a:prstGeom>
        </p:spPr>
      </p:pic>
      <p:pic>
        <p:nvPicPr>
          <p:cNvPr id="4" name="Picture 4" descr="Chart&#10;&#10;Description automatically generated">
            <a:extLst>
              <a:ext uri="{FF2B5EF4-FFF2-40B4-BE49-F238E27FC236}">
                <a16:creationId xmlns:a16="http://schemas.microsoft.com/office/drawing/2014/main" id="{F4792735-544F-4E29-A9BF-FA60B93AB1C8}"/>
              </a:ext>
            </a:extLst>
          </p:cNvPr>
          <p:cNvPicPr>
            <a:picLocks noGrp="1" noChangeAspect="1"/>
          </p:cNvPicPr>
          <p:nvPr>
            <p:ph idx="1"/>
          </p:nvPr>
        </p:nvPicPr>
        <p:blipFill rotWithShape="1">
          <a:blip r:embed="rId3"/>
          <a:srcRect t="780" r="-3" b="4496"/>
          <a:stretch/>
        </p:blipFill>
        <p:spPr>
          <a:xfrm>
            <a:off x="6141720" y="2"/>
            <a:ext cx="6050279" cy="4242815"/>
          </a:xfrm>
          <a:prstGeom prst="rect">
            <a:avLst/>
          </a:prstGeom>
        </p:spPr>
      </p:pic>
      <p:cxnSp>
        <p:nvCxnSpPr>
          <p:cNvPr id="16" name="Straight Connector 15">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45296"/>
            <a:ext cx="10515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64983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07FA2-DBC8-4270-AEA0-5C38C2646676}"/>
              </a:ext>
            </a:extLst>
          </p:cNvPr>
          <p:cNvSpPr>
            <a:spLocks noGrp="1"/>
          </p:cNvSpPr>
          <p:nvPr>
            <p:ph type="title"/>
          </p:nvPr>
        </p:nvSpPr>
        <p:spPr/>
        <p:txBody>
          <a:bodyPr/>
          <a:lstStyle/>
          <a:p>
            <a:r>
              <a:rPr lang="en-US" dirty="0"/>
              <a:t>Computer </a:t>
            </a:r>
            <a:r>
              <a:rPr lang="en-US" dirty="0" err="1"/>
              <a:t>grahics</a:t>
            </a:r>
            <a:r>
              <a:rPr lang="en-US" dirty="0"/>
              <a:t> and at least one short  video of the system</a:t>
            </a:r>
          </a:p>
        </p:txBody>
      </p:sp>
      <p:sp>
        <p:nvSpPr>
          <p:cNvPr id="3" name="Content Placeholder 2">
            <a:extLst>
              <a:ext uri="{FF2B5EF4-FFF2-40B4-BE49-F238E27FC236}">
                <a16:creationId xmlns:a16="http://schemas.microsoft.com/office/drawing/2014/main" id="{ECD1BF76-8831-40EC-94A7-D76DD26AC2F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08651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54B3A-55B2-4D9E-AA93-2FAFC1503A0C}"/>
              </a:ext>
            </a:extLst>
          </p:cNvPr>
          <p:cNvSpPr>
            <a:spLocks noGrp="1"/>
          </p:cNvSpPr>
          <p:nvPr>
            <p:ph type="title"/>
          </p:nvPr>
        </p:nvSpPr>
        <p:spPr/>
        <p:txBody>
          <a:bodyPr/>
          <a:lstStyle/>
          <a:p>
            <a:pPr algn="ctr"/>
            <a:r>
              <a:rPr lang="en-US" dirty="0"/>
              <a:t>UPDATES FROM FDP</a:t>
            </a:r>
          </a:p>
        </p:txBody>
      </p:sp>
      <p:sp>
        <p:nvSpPr>
          <p:cNvPr id="3" name="Content Placeholder 2">
            <a:extLst>
              <a:ext uri="{FF2B5EF4-FFF2-40B4-BE49-F238E27FC236}">
                <a16:creationId xmlns:a16="http://schemas.microsoft.com/office/drawing/2014/main" id="{467E67B9-95F1-4FBA-A1FA-740530AB5746}"/>
              </a:ext>
            </a:extLst>
          </p:cNvPr>
          <p:cNvSpPr>
            <a:spLocks noGrp="1"/>
          </p:cNvSpPr>
          <p:nvPr>
            <p:ph idx="1"/>
          </p:nvPr>
        </p:nvSpPr>
        <p:spPr/>
        <p:txBody>
          <a:bodyPr vert="horz" lIns="0" tIns="45720" rIns="0" bIns="45720" rtlCol="0" anchor="t">
            <a:normAutofit/>
          </a:bodyPr>
          <a:lstStyle/>
          <a:p>
            <a:endParaRPr lang="en-US" b="0" i="0" dirty="0">
              <a:solidFill>
                <a:srgbClr val="111111"/>
              </a:solidFill>
              <a:effectLst/>
              <a:latin typeface="arial"/>
              <a:cs typeface="arial"/>
            </a:endParaRPr>
          </a:p>
          <a:p>
            <a:pPr marL="0" indent="0">
              <a:buNone/>
            </a:pPr>
            <a:r>
              <a:rPr lang="en-US" dirty="0">
                <a:solidFill>
                  <a:srgbClr val="111111"/>
                </a:solidFill>
                <a:latin typeface="arial"/>
                <a:cs typeface="arial"/>
              </a:rPr>
              <a:t> </a:t>
            </a:r>
          </a:p>
        </p:txBody>
      </p:sp>
    </p:spTree>
    <p:extLst>
      <p:ext uri="{BB962C8B-B14F-4D97-AF65-F5344CB8AC3E}">
        <p14:creationId xmlns:p14="http://schemas.microsoft.com/office/powerpoint/2010/main" val="31326979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06259-E366-4DAB-A1DD-EFBCDA267D47}"/>
              </a:ext>
            </a:extLst>
          </p:cNvPr>
          <p:cNvSpPr>
            <a:spLocks noGrp="1"/>
          </p:cNvSpPr>
          <p:nvPr>
            <p:ph type="title"/>
          </p:nvPr>
        </p:nvSpPr>
        <p:spPr/>
        <p:txBody>
          <a:bodyPr/>
          <a:lstStyle/>
          <a:p>
            <a:pPr algn="ctr"/>
            <a:r>
              <a:rPr lang="en-US"/>
              <a:t>PROJECT DELIVERABLES</a:t>
            </a:r>
          </a:p>
        </p:txBody>
      </p:sp>
      <p:sp>
        <p:nvSpPr>
          <p:cNvPr id="3" name="Content Placeholder 2">
            <a:extLst>
              <a:ext uri="{FF2B5EF4-FFF2-40B4-BE49-F238E27FC236}">
                <a16:creationId xmlns:a16="http://schemas.microsoft.com/office/drawing/2014/main" id="{06D672D5-2F68-442D-99F7-C50300003954}"/>
              </a:ext>
            </a:extLst>
          </p:cNvPr>
          <p:cNvSpPr>
            <a:spLocks noGrp="1"/>
          </p:cNvSpPr>
          <p:nvPr>
            <p:ph idx="1"/>
          </p:nvPr>
        </p:nvSpPr>
        <p:spPr/>
        <p:txBody>
          <a:bodyPr vert="horz" lIns="0" tIns="45720" rIns="0" bIns="45720" rtlCol="0" anchor="t">
            <a:normAutofit/>
          </a:bodyPr>
          <a:lstStyle/>
          <a:p>
            <a:pPr>
              <a:buFont typeface="Arial" panose="020B0604020202020204" pitchFamily="34" charset="0"/>
              <a:buChar char="•"/>
            </a:pPr>
            <a:r>
              <a:rPr lang="en-US">
                <a:solidFill>
                  <a:srgbClr val="111111"/>
                </a:solidFill>
                <a:latin typeface="arial"/>
                <a:cs typeface="arial"/>
              </a:rPr>
              <a:t>ANC system program.</a:t>
            </a:r>
          </a:p>
          <a:p>
            <a:pPr>
              <a:buFont typeface="Arial" panose="020B0604020202020204" pitchFamily="34" charset="0"/>
              <a:buChar char="•"/>
            </a:pPr>
            <a:r>
              <a:rPr lang="en-US">
                <a:solidFill>
                  <a:srgbClr val="111111"/>
                </a:solidFill>
                <a:latin typeface="arial"/>
                <a:cs typeface="arial"/>
              </a:rPr>
              <a:t>A working model for the ANC system .</a:t>
            </a:r>
          </a:p>
          <a:p>
            <a:pPr>
              <a:buFont typeface="Arial" panose="020B0604020202020204" pitchFamily="34" charset="0"/>
              <a:buChar char="•"/>
            </a:pPr>
            <a:r>
              <a:rPr lang="en-US">
                <a:solidFill>
                  <a:srgbClr val="111111"/>
                </a:solidFill>
                <a:latin typeface="arial"/>
                <a:cs typeface="arial"/>
              </a:rPr>
              <a:t>3D printed case for ANC.</a:t>
            </a:r>
          </a:p>
          <a:p>
            <a:pPr>
              <a:buFont typeface="Arial" panose="020B0604020202020204" pitchFamily="34" charset="0"/>
              <a:buChar char="•"/>
            </a:pPr>
            <a:r>
              <a:rPr lang="en-US">
                <a:solidFill>
                  <a:srgbClr val="111111"/>
                </a:solidFill>
                <a:latin typeface="arial"/>
                <a:cs typeface="arial"/>
              </a:rPr>
              <a:t>3D printed propellers.</a:t>
            </a:r>
          </a:p>
          <a:p>
            <a:pPr>
              <a:buFont typeface="Arial" panose="020B0604020202020204" pitchFamily="34" charset="0"/>
              <a:buChar char="•"/>
            </a:pPr>
            <a:r>
              <a:rPr lang="en-US">
                <a:solidFill>
                  <a:srgbClr val="111111"/>
                </a:solidFill>
                <a:latin typeface="arial"/>
                <a:cs typeface="arial"/>
              </a:rPr>
              <a:t>Data from experiments and research for archives.</a:t>
            </a:r>
          </a:p>
          <a:p>
            <a:pPr>
              <a:buFont typeface="Arial" panose="020B0604020202020204" pitchFamily="34" charset="0"/>
              <a:buChar char="•"/>
            </a:pPr>
            <a:r>
              <a:rPr lang="en-US">
                <a:solidFill>
                  <a:srgbClr val="111111"/>
                </a:solidFill>
                <a:latin typeface="arial"/>
                <a:cs typeface="arial"/>
              </a:rPr>
              <a:t>A system capable of reducing the noise of a drone by 5dBA</a:t>
            </a:r>
          </a:p>
        </p:txBody>
      </p:sp>
    </p:spTree>
    <p:extLst>
      <p:ext uri="{BB962C8B-B14F-4D97-AF65-F5344CB8AC3E}">
        <p14:creationId xmlns:p14="http://schemas.microsoft.com/office/powerpoint/2010/main" val="1338645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AE129-CC7B-421F-AA52-302901DCA3D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CA281C8-078F-439A-BB88-77C4EFCD7B42}"/>
              </a:ext>
            </a:extLst>
          </p:cNvPr>
          <p:cNvSpPr>
            <a:spLocks noGrp="1"/>
          </p:cNvSpPr>
          <p:nvPr>
            <p:ph idx="1"/>
          </p:nvPr>
        </p:nvSpPr>
        <p:spPr/>
        <p:txBody>
          <a:bodyPr/>
          <a:lstStyle/>
          <a:p>
            <a:r>
              <a:rPr lang="en-US" dirty="0"/>
              <a:t>Anticipated problem and solution for the final product; Deliverables: confirmation and/or adjustment (Preview of the Final Product Presentation) (5%</a:t>
            </a:r>
          </a:p>
        </p:txBody>
      </p:sp>
    </p:spTree>
    <p:extLst>
      <p:ext uri="{BB962C8B-B14F-4D97-AF65-F5344CB8AC3E}">
        <p14:creationId xmlns:p14="http://schemas.microsoft.com/office/powerpoint/2010/main" val="1206190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E9BA134F-37B6-498A-B46D-040B86E5DA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pic>
        <p:nvPicPr>
          <p:cNvPr id="7" name="Graphic 6" descr="Business Growth">
            <a:extLst>
              <a:ext uri="{FF2B5EF4-FFF2-40B4-BE49-F238E27FC236}">
                <a16:creationId xmlns:a16="http://schemas.microsoft.com/office/drawing/2014/main" id="{BFF4EEB1-52BF-46A1-90C0-8073680B3B2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5764" y="1770977"/>
            <a:ext cx="3294253" cy="3294253"/>
          </a:xfrm>
          <a:prstGeom prst="rect">
            <a:avLst/>
          </a:prstGeom>
        </p:spPr>
      </p:pic>
      <p:sp>
        <p:nvSpPr>
          <p:cNvPr id="46" name="Rectangle 45">
            <a:extLst>
              <a:ext uri="{FF2B5EF4-FFF2-40B4-BE49-F238E27FC236}">
                <a16:creationId xmlns:a16="http://schemas.microsoft.com/office/drawing/2014/main" id="{2BFE3F30-11E0-4842-8523-7222538C82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44106" y="0"/>
            <a:ext cx="754787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5115F5A-8EB3-4A51-96F5-1B46DE6C3D74}"/>
              </a:ext>
            </a:extLst>
          </p:cNvPr>
          <p:cNvSpPr>
            <a:spLocks noGrp="1"/>
          </p:cNvSpPr>
          <p:nvPr>
            <p:ph type="title"/>
          </p:nvPr>
        </p:nvSpPr>
        <p:spPr>
          <a:xfrm>
            <a:off x="5315801" y="516835"/>
            <a:ext cx="5778919" cy="1666501"/>
          </a:xfrm>
        </p:spPr>
        <p:txBody>
          <a:bodyPr>
            <a:normAutofit/>
          </a:bodyPr>
          <a:lstStyle/>
          <a:p>
            <a:r>
              <a:rPr lang="en-US" sz="4000">
                <a:solidFill>
                  <a:srgbClr val="FFFFFF"/>
                </a:solidFill>
              </a:rPr>
              <a:t>TEAM SAS SURVEY</a:t>
            </a:r>
          </a:p>
        </p:txBody>
      </p:sp>
      <p:cxnSp>
        <p:nvCxnSpPr>
          <p:cNvPr id="48" name="Straight Connector 47">
            <a:extLst>
              <a:ext uri="{FF2B5EF4-FFF2-40B4-BE49-F238E27FC236}">
                <a16:creationId xmlns:a16="http://schemas.microsoft.com/office/drawing/2014/main" id="{67E7D319-545A-41CD-95DF-4DE4FA8A46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5892" y="2344202"/>
            <a:ext cx="5577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5DF79C8-F867-43D2-AD12-383D77C8C4F4}"/>
              </a:ext>
            </a:extLst>
          </p:cNvPr>
          <p:cNvSpPr>
            <a:spLocks noGrp="1"/>
          </p:cNvSpPr>
          <p:nvPr>
            <p:ph idx="1"/>
          </p:nvPr>
        </p:nvSpPr>
        <p:spPr>
          <a:xfrm>
            <a:off x="5315802" y="2505069"/>
            <a:ext cx="5778919" cy="3383902"/>
          </a:xfrm>
        </p:spPr>
        <p:txBody>
          <a:bodyPr>
            <a:normAutofit/>
          </a:bodyPr>
          <a:lstStyle/>
          <a:p>
            <a:pPr>
              <a:lnSpc>
                <a:spcPct val="100000"/>
              </a:lnSpc>
              <a:spcBef>
                <a:spcPts val="0"/>
              </a:spcBef>
              <a:spcAft>
                <a:spcPts val="800"/>
              </a:spcAft>
              <a:buClrTx/>
              <a:buFont typeface="Wingdings" panose="05000000000000000000" pitchFamily="2" charset="2"/>
              <a:buChar char="§"/>
            </a:pPr>
            <a:r>
              <a:rPr lang="en-US" sz="1300" spc="10">
                <a:solidFill>
                  <a:srgbClr val="FFFFFF"/>
                </a:solidFill>
                <a:effectLst/>
                <a:latin typeface="Arial" panose="020B0604020202020204" pitchFamily="34" charset="0"/>
                <a:ea typeface="Calibri" panose="020F0502020204030204" pitchFamily="34" charset="0"/>
                <a:cs typeface="Arial" panose="020B0604020202020204" pitchFamily="34" charset="0"/>
              </a:rPr>
              <a:t> How would you rate our overall communication, organization</a:t>
            </a:r>
            <a:r>
              <a:rPr lang="en-US" sz="1300">
                <a:solidFill>
                  <a:srgbClr val="FFFFFF"/>
                </a:solidFill>
                <a:effectLst/>
                <a:latin typeface="Arial" panose="020B0604020202020204" pitchFamily="34" charset="0"/>
                <a:ea typeface="Calibri" panose="020F0502020204030204" pitchFamily="34" charset="0"/>
                <a:cs typeface="Arial" panose="020B0604020202020204" pitchFamily="34" charset="0"/>
              </a:rPr>
              <a:t>, and participation?</a:t>
            </a:r>
          </a:p>
          <a:p>
            <a:pPr>
              <a:lnSpc>
                <a:spcPct val="100000"/>
              </a:lnSpc>
              <a:buClrTx/>
              <a:buFont typeface="Wingdings" panose="05000000000000000000" pitchFamily="2" charset="2"/>
              <a:buChar char="§"/>
            </a:pPr>
            <a:r>
              <a:rPr lang="en-US" sz="1300">
                <a:solidFill>
                  <a:srgbClr val="FFFFFF"/>
                </a:solidFill>
                <a:effectLst/>
                <a:latin typeface="Arial" panose="020B0604020202020204" pitchFamily="34" charset="0"/>
                <a:ea typeface="Calibri" panose="020F0502020204030204" pitchFamily="34" charset="0"/>
                <a:cs typeface="Arial" panose="020B0604020202020204" pitchFamily="34" charset="0"/>
              </a:rPr>
              <a:t> Average Rating = 4.43</a:t>
            </a:r>
          </a:p>
          <a:p>
            <a:pPr>
              <a:lnSpc>
                <a:spcPct val="100000"/>
              </a:lnSpc>
              <a:buClrTx/>
              <a:buFont typeface="Wingdings" panose="05000000000000000000" pitchFamily="2" charset="2"/>
              <a:buChar char="§"/>
            </a:pPr>
            <a:r>
              <a:rPr lang="en-US" sz="1300" spc="10">
                <a:solidFill>
                  <a:srgbClr val="FFFFFF"/>
                </a:solidFill>
                <a:effectLst/>
                <a:latin typeface="Arial" panose="020B0604020202020204" pitchFamily="34" charset="0"/>
                <a:ea typeface="Calibri" panose="020F0502020204030204" pitchFamily="34" charset="0"/>
                <a:cs typeface="Arial" panose="020B0604020202020204" pitchFamily="34" charset="0"/>
              </a:rPr>
              <a:t> Rate your contributions of work that has been done for the project</a:t>
            </a:r>
            <a:r>
              <a:rPr lang="en-US" sz="1300">
                <a:solidFill>
                  <a:srgbClr val="FFFFFF"/>
                </a:solidFill>
                <a:effectLst/>
                <a:latin typeface="Arial" panose="020B0604020202020204" pitchFamily="34" charset="0"/>
                <a:ea typeface="Calibri" panose="020F0502020204030204" pitchFamily="34" charset="0"/>
                <a:cs typeface="Arial" panose="020B0604020202020204" pitchFamily="34" charset="0"/>
              </a:rPr>
              <a:t> and each other team members?</a:t>
            </a:r>
          </a:p>
          <a:p>
            <a:pPr>
              <a:lnSpc>
                <a:spcPct val="100000"/>
              </a:lnSpc>
              <a:buClrTx/>
              <a:buFont typeface="Wingdings" panose="05000000000000000000" pitchFamily="2" charset="2"/>
              <a:buChar char="§"/>
            </a:pPr>
            <a:r>
              <a:rPr lang="en-US" sz="1300">
                <a:solidFill>
                  <a:srgbClr val="FFFFFF"/>
                </a:solidFill>
                <a:latin typeface="Arial" panose="020B0604020202020204" pitchFamily="34" charset="0"/>
                <a:cs typeface="Arial" panose="020B0604020202020204" pitchFamily="34" charset="0"/>
              </a:rPr>
              <a:t>Average personal score = 4.3</a:t>
            </a:r>
            <a:endParaRPr lang="en-US" sz="1300">
              <a:solidFill>
                <a:srgbClr val="FFFFFF"/>
              </a:solidFill>
              <a:effectLst/>
              <a:latin typeface="Arial" panose="020B0604020202020204" pitchFamily="34" charset="0"/>
              <a:ea typeface="Calibri" panose="020F0502020204030204" pitchFamily="34" charset="0"/>
              <a:cs typeface="Arial" panose="020B0604020202020204" pitchFamily="34" charset="0"/>
            </a:endParaRPr>
          </a:p>
          <a:p>
            <a:pPr>
              <a:lnSpc>
                <a:spcPct val="100000"/>
              </a:lnSpc>
              <a:spcAft>
                <a:spcPts val="0"/>
              </a:spcAft>
              <a:buClrTx/>
              <a:buFont typeface="Wingdings" panose="05000000000000000000" pitchFamily="2" charset="2"/>
              <a:buChar char="§"/>
            </a:pPr>
            <a:r>
              <a:rPr lang="en-US" sz="1300">
                <a:solidFill>
                  <a:srgbClr val="FFFFFF"/>
                </a:solidFill>
                <a:effectLst/>
                <a:latin typeface="Arial" panose="020B0604020202020204" pitchFamily="34" charset="0"/>
                <a:ea typeface="Calibri" panose="020F0502020204030204" pitchFamily="34" charset="0"/>
                <a:cs typeface="Arial" panose="020B0604020202020204" pitchFamily="34" charset="0"/>
              </a:rPr>
              <a:t> Rate the contributions for each other team members?</a:t>
            </a:r>
          </a:p>
          <a:p>
            <a:pPr>
              <a:lnSpc>
                <a:spcPct val="100000"/>
              </a:lnSpc>
              <a:spcAft>
                <a:spcPts val="0"/>
              </a:spcAft>
              <a:buClrTx/>
              <a:buFont typeface="Wingdings" panose="05000000000000000000" pitchFamily="2" charset="2"/>
              <a:buChar char="§"/>
            </a:pPr>
            <a:r>
              <a:rPr lang="en-US" sz="1300">
                <a:solidFill>
                  <a:srgbClr val="FFFFFF"/>
                </a:solidFill>
                <a:latin typeface="Arial" panose="020B0604020202020204" pitchFamily="34" charset="0"/>
                <a:cs typeface="Arial" panose="020B0604020202020204" pitchFamily="34" charset="0"/>
              </a:rPr>
              <a:t>Average team rating =  4.42  </a:t>
            </a:r>
          </a:p>
          <a:p>
            <a:pPr>
              <a:lnSpc>
                <a:spcPct val="100000"/>
              </a:lnSpc>
              <a:spcAft>
                <a:spcPts val="0"/>
              </a:spcAft>
              <a:buClrTx/>
              <a:buFont typeface="Wingdings" panose="05000000000000000000" pitchFamily="2" charset="2"/>
              <a:buChar char="§"/>
            </a:pPr>
            <a:r>
              <a:rPr lang="en-US" sz="1300" spc="10">
                <a:solidFill>
                  <a:srgbClr val="FFFFFF"/>
                </a:solidFill>
                <a:effectLst/>
                <a:latin typeface="Arial" panose="020B0604020202020204" pitchFamily="34" charset="0"/>
                <a:ea typeface="Calibri" panose="020F0502020204030204" pitchFamily="34" charset="0"/>
                <a:cs typeface="Arial" panose="020B0604020202020204" pitchFamily="34" charset="0"/>
              </a:rPr>
              <a:t> Has the team lead and co-met your expectations for a lead?</a:t>
            </a:r>
          </a:p>
          <a:p>
            <a:pPr>
              <a:lnSpc>
                <a:spcPct val="100000"/>
              </a:lnSpc>
              <a:spcAft>
                <a:spcPts val="0"/>
              </a:spcAft>
              <a:buClrTx/>
              <a:buFont typeface="Wingdings" panose="05000000000000000000" pitchFamily="2" charset="2"/>
              <a:buChar char="§"/>
            </a:pPr>
            <a:r>
              <a:rPr lang="en-US" sz="1300" spc="10">
                <a:solidFill>
                  <a:srgbClr val="FFFFFF"/>
                </a:solidFill>
                <a:effectLst/>
                <a:latin typeface="Arial" panose="020B0604020202020204" pitchFamily="34" charset="0"/>
                <a:ea typeface="Calibri" panose="020F0502020204030204" pitchFamily="34" charset="0"/>
                <a:cs typeface="Arial" panose="020B0604020202020204" pitchFamily="34" charset="0"/>
              </a:rPr>
              <a:t> Average rating = 4.495</a:t>
            </a:r>
          </a:p>
        </p:txBody>
      </p:sp>
    </p:spTree>
    <p:extLst>
      <p:ext uri="{BB962C8B-B14F-4D97-AF65-F5344CB8AC3E}">
        <p14:creationId xmlns:p14="http://schemas.microsoft.com/office/powerpoint/2010/main" val="13577467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15F5A-8EB3-4A51-96F5-1B46DE6C3D74}"/>
              </a:ext>
            </a:extLst>
          </p:cNvPr>
          <p:cNvSpPr>
            <a:spLocks noGrp="1"/>
          </p:cNvSpPr>
          <p:nvPr>
            <p:ph type="title"/>
          </p:nvPr>
        </p:nvSpPr>
        <p:spPr/>
        <p:txBody>
          <a:bodyPr/>
          <a:lstStyle/>
          <a:p>
            <a:pPr algn="ctr"/>
            <a:r>
              <a:rPr lang="en-US"/>
              <a:t>TEAM SAS SURVEY</a:t>
            </a:r>
          </a:p>
        </p:txBody>
      </p:sp>
      <p:sp>
        <p:nvSpPr>
          <p:cNvPr id="3" name="Content Placeholder 2">
            <a:extLst>
              <a:ext uri="{FF2B5EF4-FFF2-40B4-BE49-F238E27FC236}">
                <a16:creationId xmlns:a16="http://schemas.microsoft.com/office/drawing/2014/main" id="{85DF79C8-F867-43D2-AD12-383D77C8C4F4}"/>
              </a:ext>
            </a:extLst>
          </p:cNvPr>
          <p:cNvSpPr>
            <a:spLocks noGrp="1"/>
          </p:cNvSpPr>
          <p:nvPr>
            <p:ph idx="1"/>
          </p:nvPr>
        </p:nvSpPr>
        <p:spPr/>
        <p:txBody>
          <a:bodyPr>
            <a:normAutofit fontScale="92500" lnSpcReduction="10000"/>
          </a:bodyPr>
          <a:lstStyle/>
          <a:p>
            <a:pPr>
              <a:buClrTx/>
              <a:buFont typeface="Wingdings" panose="05000000000000000000" pitchFamily="2" charset="2"/>
              <a:buChar char="§"/>
            </a:pPr>
            <a:r>
              <a:rPr lang="en-US" sz="1800">
                <a:solidFill>
                  <a:srgbClr val="202124"/>
                </a:solidFill>
                <a:effectLst/>
                <a:latin typeface="Roboto" panose="02000000000000000000" pitchFamily="2" charset="0"/>
                <a:ea typeface="Calibri" panose="020F0502020204030204" pitchFamily="34" charset="0"/>
                <a:cs typeface="Times New Roman" panose="02020603050405020304" pitchFamily="18" charset="0"/>
              </a:rPr>
              <a:t> How would you rate your teams project design, in terms of design constraints,</a:t>
            </a:r>
            <a:r>
              <a:rPr lang="en-US" sz="1800" spc="10">
                <a:solidFill>
                  <a:srgbClr val="202124"/>
                </a:solidFill>
                <a:effectLst/>
                <a:latin typeface="Roboto" panose="02000000000000000000" pitchFamily="2" charset="0"/>
                <a:ea typeface="Calibri" panose="020F0502020204030204" pitchFamily="34" charset="0"/>
                <a:cs typeface="Times New Roman" panose="02020603050405020304" pitchFamily="18" charset="0"/>
              </a:rPr>
              <a:t> </a:t>
            </a:r>
            <a:r>
              <a:rPr lang="en-US" sz="1800">
                <a:solidFill>
                  <a:srgbClr val="202124"/>
                </a:solidFill>
                <a:effectLst/>
                <a:latin typeface="Roboto" panose="02000000000000000000" pitchFamily="2" charset="0"/>
                <a:ea typeface="Calibri" panose="020F0502020204030204" pitchFamily="34" charset="0"/>
                <a:cs typeface="Times New Roman" panose="02020603050405020304" pitchFamily="18" charset="0"/>
              </a:rPr>
              <a:t>engineering        requirements,</a:t>
            </a:r>
            <a:r>
              <a:rPr lang="en-US" sz="1800" spc="10">
                <a:solidFill>
                  <a:srgbClr val="202124"/>
                </a:solidFill>
                <a:effectLst/>
                <a:latin typeface="Roboto" panose="02000000000000000000" pitchFamily="2" charset="0"/>
                <a:ea typeface="Calibri" panose="020F0502020204030204" pitchFamily="34" charset="0"/>
                <a:cs typeface="Times New Roman" panose="02020603050405020304" pitchFamily="18" charset="0"/>
              </a:rPr>
              <a:t> </a:t>
            </a:r>
            <a:r>
              <a:rPr lang="en-US" sz="1800">
                <a:solidFill>
                  <a:srgbClr val="202124"/>
                </a:solidFill>
                <a:effectLst/>
                <a:latin typeface="Roboto" panose="02000000000000000000" pitchFamily="2" charset="0"/>
                <a:ea typeface="Calibri" panose="020F0502020204030204" pitchFamily="34" charset="0"/>
                <a:cs typeface="Times New Roman" panose="02020603050405020304" pitchFamily="18" charset="0"/>
              </a:rPr>
              <a:t>feasibility, and difficulty?</a:t>
            </a:r>
            <a:r>
              <a:rPr lang="en-US" sz="1800">
                <a:solidFill>
                  <a:srgbClr val="202124"/>
                </a:solidFill>
                <a:latin typeface="Calibri" panose="020F0502020204030204" pitchFamily="34" charset="0"/>
                <a:ea typeface="Calibri" panose="020F0502020204030204" pitchFamily="34" charset="0"/>
                <a:cs typeface="Times New Roman" panose="02020603050405020304" pitchFamily="18" charset="0"/>
              </a:rPr>
              <a:t> </a:t>
            </a:r>
          </a:p>
          <a:p>
            <a:pPr>
              <a:buClrTx/>
              <a:buFont typeface="Wingdings" panose="05000000000000000000" pitchFamily="2" charset="2"/>
              <a:buChar char="§"/>
            </a:pPr>
            <a:r>
              <a:rPr lang="en-US"/>
              <a:t> Average rating = 4.52</a:t>
            </a:r>
          </a:p>
          <a:p>
            <a:pPr>
              <a:buClrTx/>
              <a:buFont typeface="Wingdings" panose="05000000000000000000" pitchFamily="2" charset="2"/>
              <a:buChar char="§"/>
            </a:pPr>
            <a:r>
              <a:rPr lang="en-US" sz="1800" spc="10">
                <a:solidFill>
                  <a:srgbClr val="202124"/>
                </a:solidFill>
                <a:effectLst/>
                <a:latin typeface="Roboto" panose="02000000000000000000" pitchFamily="2" charset="0"/>
                <a:ea typeface="Calibri" panose="020F0502020204030204" pitchFamily="34" charset="0"/>
                <a:cs typeface="Times New Roman" panose="02020603050405020304" pitchFamily="18" charset="0"/>
              </a:rPr>
              <a:t> How would you rate the support the team has from the university?</a:t>
            </a:r>
            <a:endParaRPr lang="en-US" sz="1800" spc="10">
              <a:solidFill>
                <a:srgbClr val="202124"/>
              </a:solidFill>
              <a:latin typeface="Calibri" panose="020F0502020204030204" pitchFamily="34" charset="0"/>
              <a:ea typeface="Calibri" panose="020F0502020204030204" pitchFamily="34" charset="0"/>
              <a:cs typeface="Times New Roman" panose="02020603050405020304" pitchFamily="18" charset="0"/>
            </a:endParaRPr>
          </a:p>
          <a:p>
            <a:pPr>
              <a:buClrTx/>
              <a:buFont typeface="Wingdings" panose="05000000000000000000" pitchFamily="2" charset="2"/>
              <a:buChar char="§"/>
            </a:pPr>
            <a:r>
              <a:rPr lang="en-US"/>
              <a:t> Average rating = 3.71</a:t>
            </a:r>
          </a:p>
          <a:p>
            <a:pPr>
              <a:buClrTx/>
              <a:buFont typeface="Wingdings" panose="05000000000000000000" pitchFamily="2" charset="2"/>
              <a:buChar char="§"/>
            </a:pPr>
            <a:r>
              <a:rPr lang="en-US" sz="1800">
                <a:solidFill>
                  <a:srgbClr val="202124"/>
                </a:solidFill>
                <a:effectLst/>
                <a:latin typeface="Roboto" panose="02000000000000000000" pitchFamily="2" charset="0"/>
                <a:ea typeface="Calibri" panose="020F0502020204030204" pitchFamily="34" charset="0"/>
                <a:cs typeface="Times New Roman" panose="02020603050405020304" pitchFamily="18" charset="0"/>
              </a:rPr>
              <a:t> How confident are you that the team will continue to meet goals/deadlines?</a:t>
            </a:r>
          </a:p>
          <a:p>
            <a:pPr>
              <a:buClrTx/>
              <a:buFont typeface="Wingdings" panose="05000000000000000000" pitchFamily="2" charset="2"/>
              <a:buChar char="§"/>
            </a:pPr>
            <a:r>
              <a:rPr lang="en-US" sz="1800"/>
              <a:t> Average rating = 4.57</a:t>
            </a:r>
          </a:p>
          <a:p>
            <a:pPr>
              <a:buClrTx/>
              <a:buFont typeface="Wingdings" panose="05000000000000000000" pitchFamily="2" charset="2"/>
              <a:buChar char="§"/>
            </a:pPr>
            <a:r>
              <a:rPr lang="en-US" sz="1800">
                <a:solidFill>
                  <a:srgbClr val="202124"/>
                </a:solidFill>
                <a:effectLst/>
                <a:latin typeface="Roboto" panose="02000000000000000000" pitchFamily="2" charset="0"/>
                <a:ea typeface="Calibri" panose="020F0502020204030204" pitchFamily="34" charset="0"/>
                <a:cs typeface="Times New Roman" panose="02020603050405020304" pitchFamily="18" charset="0"/>
              </a:rPr>
              <a:t> Will the final design product meet all the requirements giving the current outcomes?</a:t>
            </a:r>
          </a:p>
          <a:p>
            <a:pPr>
              <a:buClrTx/>
              <a:buFont typeface="Wingdings" panose="05000000000000000000" pitchFamily="2" charset="2"/>
              <a:buChar char="§"/>
            </a:pPr>
            <a:r>
              <a:rPr lang="en-US" sz="1800"/>
              <a:t> Average rating = 4.43</a:t>
            </a:r>
          </a:p>
        </p:txBody>
      </p:sp>
    </p:spTree>
    <p:extLst>
      <p:ext uri="{BB962C8B-B14F-4D97-AF65-F5344CB8AC3E}">
        <p14:creationId xmlns:p14="http://schemas.microsoft.com/office/powerpoint/2010/main" val="1410215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54AED-F38F-435A-932F-53C070576613}"/>
              </a:ext>
            </a:extLst>
          </p:cNvPr>
          <p:cNvSpPr>
            <a:spLocks noGrp="1"/>
          </p:cNvSpPr>
          <p:nvPr>
            <p:ph type="title"/>
          </p:nvPr>
        </p:nvSpPr>
        <p:spPr/>
        <p:txBody>
          <a:bodyPr/>
          <a:lstStyle/>
          <a:p>
            <a:pPr algn="ctr"/>
            <a:r>
              <a:rPr lang="en-US"/>
              <a:t>APPROVALS</a:t>
            </a:r>
          </a:p>
        </p:txBody>
      </p:sp>
      <p:sp>
        <p:nvSpPr>
          <p:cNvPr id="3" name="Content Placeholder 2">
            <a:extLst>
              <a:ext uri="{FF2B5EF4-FFF2-40B4-BE49-F238E27FC236}">
                <a16:creationId xmlns:a16="http://schemas.microsoft.com/office/drawing/2014/main" id="{8A5FC276-45BD-444B-AB14-3234EAA4AF0C}"/>
              </a:ext>
            </a:extLst>
          </p:cNvPr>
          <p:cNvSpPr>
            <a:spLocks noGrp="1"/>
          </p:cNvSpPr>
          <p:nvPr>
            <p:ph idx="1"/>
          </p:nvPr>
        </p:nvSpPr>
        <p:spPr/>
        <p:txBody>
          <a:bodyPr/>
          <a:lstStyle/>
          <a:p>
            <a:r>
              <a:rPr lang="en-US" b="0" i="0">
                <a:solidFill>
                  <a:srgbClr val="111111"/>
                </a:solidFill>
                <a:effectLst/>
                <a:latin typeface="arial" panose="020B0604020202020204" pitchFamily="34" charset="0"/>
              </a:rPr>
              <a:t> DocuSign approval from all team members, CM, TM</a:t>
            </a:r>
            <a:endParaRPr lang="en-US"/>
          </a:p>
        </p:txBody>
      </p:sp>
      <p:pic>
        <p:nvPicPr>
          <p:cNvPr id="5" name="Picture 4" descr="Graphical user interface, text&#10;&#10;Description automatically generated">
            <a:extLst>
              <a:ext uri="{FF2B5EF4-FFF2-40B4-BE49-F238E27FC236}">
                <a16:creationId xmlns:a16="http://schemas.microsoft.com/office/drawing/2014/main" id="{1EE069F4-567A-4758-8680-EF210563E1AB}"/>
              </a:ext>
            </a:extLst>
          </p:cNvPr>
          <p:cNvPicPr>
            <a:picLocks noChangeAspect="1"/>
          </p:cNvPicPr>
          <p:nvPr/>
        </p:nvPicPr>
        <p:blipFill rotWithShape="1">
          <a:blip r:embed="rId2"/>
          <a:srcRect l="8695" t="16887" r="9134" b="7246"/>
          <a:stretch/>
        </p:blipFill>
        <p:spPr bwMode="auto">
          <a:xfrm>
            <a:off x="534583" y="120348"/>
            <a:ext cx="10770726" cy="559349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053249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3F62E-BC46-45AC-AD6C-B05F90751B24}"/>
              </a:ext>
            </a:extLst>
          </p:cNvPr>
          <p:cNvSpPr>
            <a:spLocks noGrp="1"/>
          </p:cNvSpPr>
          <p:nvPr>
            <p:ph type="title"/>
          </p:nvPr>
        </p:nvSpPr>
        <p:spPr/>
        <p:txBody>
          <a:bodyPr/>
          <a:lstStyle/>
          <a:p>
            <a:r>
              <a:rPr lang="en-US"/>
              <a:t>Questions?</a:t>
            </a:r>
          </a:p>
        </p:txBody>
      </p:sp>
      <p:pic>
        <p:nvPicPr>
          <p:cNvPr id="7" name="Graphic 7" descr="Quadcopter with solid fill">
            <a:extLst>
              <a:ext uri="{FF2B5EF4-FFF2-40B4-BE49-F238E27FC236}">
                <a16:creationId xmlns:a16="http://schemas.microsoft.com/office/drawing/2014/main" id="{A53D959B-05E6-49A4-98E8-7D26156C5C0F}"/>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rot="600000">
            <a:off x="7679592" y="3652828"/>
            <a:ext cx="1715742" cy="1715742"/>
          </a:xfrm>
        </p:spPr>
      </p:pic>
    </p:spTree>
    <p:extLst>
      <p:ext uri="{BB962C8B-B14F-4D97-AF65-F5344CB8AC3E}">
        <p14:creationId xmlns:p14="http://schemas.microsoft.com/office/powerpoint/2010/main" val="1537202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DAF0CB-CC7E-4396-B630-280AF56DBC0A}"/>
              </a:ext>
            </a:extLst>
          </p:cNvPr>
          <p:cNvSpPr>
            <a:spLocks noGrp="1"/>
          </p:cNvSpPr>
          <p:nvPr>
            <p:ph type="title"/>
          </p:nvPr>
        </p:nvSpPr>
        <p:spPr>
          <a:xfrm>
            <a:off x="1097280" y="286603"/>
            <a:ext cx="10058400" cy="1450757"/>
          </a:xfrm>
        </p:spPr>
        <p:txBody>
          <a:bodyPr>
            <a:normAutofit/>
          </a:bodyPr>
          <a:lstStyle/>
          <a:p>
            <a:pPr algn="ctr"/>
            <a:r>
              <a:rPr lang="en-US" dirty="0"/>
              <a:t>MS PROJECT UPDATES</a:t>
            </a:r>
          </a:p>
        </p:txBody>
      </p:sp>
      <p:cxnSp>
        <p:nvCxnSpPr>
          <p:cNvPr id="11" name="Straight Connector 10">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5846"/>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1FCCE73-F61C-40AC-81EA-5A87681E1993}"/>
              </a:ext>
            </a:extLst>
          </p:cNvPr>
          <p:cNvSpPr>
            <a:spLocks noGrp="1"/>
          </p:cNvSpPr>
          <p:nvPr>
            <p:ph idx="1"/>
          </p:nvPr>
        </p:nvSpPr>
        <p:spPr>
          <a:xfrm>
            <a:off x="1097280" y="2108201"/>
            <a:ext cx="6437367" cy="3760891"/>
          </a:xfrm>
        </p:spPr>
        <p:txBody>
          <a:bodyPr vert="horz" lIns="0" tIns="45720" rIns="0" bIns="45720" rtlCol="0" anchor="t">
            <a:normAutofit/>
          </a:bodyPr>
          <a:lstStyle/>
          <a:p>
            <a:pPr marL="0" indent="0">
              <a:buNone/>
            </a:pPr>
            <a:endParaRPr lang="en-US" dirty="0"/>
          </a:p>
          <a:p>
            <a:pPr marL="383540" lvl="1"/>
            <a:endParaRPr lang="en-US" dirty="0">
              <a:latin typeface="arial"/>
              <a:cs typeface="arial"/>
            </a:endParaRPr>
          </a:p>
        </p:txBody>
      </p:sp>
      <p:sp>
        <p:nvSpPr>
          <p:cNvPr id="13" name="Rectangle 12">
            <a:extLst>
              <a:ext uri="{FF2B5EF4-FFF2-40B4-BE49-F238E27FC236}">
                <a16:creationId xmlns:a16="http://schemas.microsoft.com/office/drawing/2014/main" id="{CB06839E-D8C3-4A74-BA2B-3B97E7B2CD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460164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0F678-4CD5-40A9-A570-CEB3C7E2747F}"/>
              </a:ext>
            </a:extLst>
          </p:cNvPr>
          <p:cNvSpPr>
            <a:spLocks noGrp="1"/>
          </p:cNvSpPr>
          <p:nvPr>
            <p:ph type="title"/>
          </p:nvPr>
        </p:nvSpPr>
        <p:spPr/>
        <p:txBody>
          <a:bodyPr/>
          <a:lstStyle/>
          <a:p>
            <a:r>
              <a:rPr lang="en-US" sz="4800"/>
              <a:t>Gantt Chart</a:t>
            </a:r>
            <a:endParaRPr lang="en-US" dirty="0"/>
          </a:p>
        </p:txBody>
      </p:sp>
      <p:pic>
        <p:nvPicPr>
          <p:cNvPr id="5" name="Content Placeholder 4">
            <a:extLst>
              <a:ext uri="{FF2B5EF4-FFF2-40B4-BE49-F238E27FC236}">
                <a16:creationId xmlns:a16="http://schemas.microsoft.com/office/drawing/2014/main" id="{D6299397-3782-48DA-906F-0EE0329B0763}"/>
              </a:ext>
            </a:extLst>
          </p:cNvPr>
          <p:cNvPicPr>
            <a:picLocks noGrp="1" noChangeAspect="1"/>
          </p:cNvPicPr>
          <p:nvPr>
            <p:ph idx="1"/>
          </p:nvPr>
        </p:nvPicPr>
        <p:blipFill rotWithShape="1">
          <a:blip r:embed="rId2"/>
          <a:srcRect b="12335"/>
          <a:stretch/>
        </p:blipFill>
        <p:spPr>
          <a:xfrm>
            <a:off x="0" y="1880016"/>
            <a:ext cx="12192000" cy="4490303"/>
          </a:xfrm>
        </p:spPr>
      </p:pic>
    </p:spTree>
    <p:extLst>
      <p:ext uri="{BB962C8B-B14F-4D97-AF65-F5344CB8AC3E}">
        <p14:creationId xmlns:p14="http://schemas.microsoft.com/office/powerpoint/2010/main" val="2355332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able 11">
            <a:extLst>
              <a:ext uri="{FF2B5EF4-FFF2-40B4-BE49-F238E27FC236}">
                <a16:creationId xmlns:a16="http://schemas.microsoft.com/office/drawing/2014/main" id="{E13454BD-0EBD-46FD-A2D8-976B8EDE8CB7}"/>
              </a:ext>
            </a:extLst>
          </p:cNvPr>
          <p:cNvGraphicFramePr>
            <a:graphicFrameLocks noGrp="1"/>
          </p:cNvGraphicFramePr>
          <p:nvPr>
            <p:extLst>
              <p:ext uri="{D42A27DB-BD31-4B8C-83A1-F6EECF244321}">
                <p14:modId xmlns:p14="http://schemas.microsoft.com/office/powerpoint/2010/main" val="3536446003"/>
              </p:ext>
            </p:extLst>
          </p:nvPr>
        </p:nvGraphicFramePr>
        <p:xfrm>
          <a:off x="929297" y="3794206"/>
          <a:ext cx="2660209" cy="388260"/>
        </p:xfrm>
        <a:graphic>
          <a:graphicData uri="http://schemas.openxmlformats.org/drawingml/2006/table">
            <a:tbl>
              <a:tblPr>
                <a:tableStyleId>{5C22544A-7EE6-4342-B048-85BDC9FD1C3A}</a:tableStyleId>
              </a:tblPr>
              <a:tblGrid>
                <a:gridCol w="1854546">
                  <a:extLst>
                    <a:ext uri="{9D8B030D-6E8A-4147-A177-3AD203B41FA5}">
                      <a16:colId xmlns:a16="http://schemas.microsoft.com/office/drawing/2014/main" val="1268372460"/>
                    </a:ext>
                  </a:extLst>
                </a:gridCol>
                <a:gridCol w="805663">
                  <a:extLst>
                    <a:ext uri="{9D8B030D-6E8A-4147-A177-3AD203B41FA5}">
                      <a16:colId xmlns:a16="http://schemas.microsoft.com/office/drawing/2014/main" val="1809924164"/>
                    </a:ext>
                  </a:extLst>
                </a:gridCol>
              </a:tblGrid>
              <a:tr h="194130">
                <a:tc>
                  <a:txBody>
                    <a:bodyPr/>
                    <a:lstStyle/>
                    <a:p>
                      <a:pPr algn="l" fontAlgn="b"/>
                      <a:endParaRPr lang="en-US" sz="1200" b="0" i="0" u="none" strike="noStrike">
                        <a:solidFill>
                          <a:srgbClr val="000000"/>
                        </a:solidFill>
                        <a:effectLst/>
                        <a:latin typeface="Calibri" panose="020F0502020204030204" pitchFamily="34" charset="0"/>
                      </a:endParaRPr>
                    </a:p>
                  </a:txBody>
                  <a:tcPr marL="7620" marR="7620" marT="7620" marB="0" anchor="b">
                    <a:solidFill>
                      <a:schemeClr val="accent6">
                        <a:lumMod val="20000"/>
                        <a:lumOff val="80000"/>
                      </a:schemeClr>
                    </a:solidFill>
                  </a:tcPr>
                </a:tc>
                <a:tc>
                  <a:txBody>
                    <a:bodyPr/>
                    <a:lstStyle/>
                    <a:p>
                      <a:pPr algn="l" fontAlgn="b"/>
                      <a:endParaRPr lang="en-US" sz="1200" b="0" i="0" u="none" strike="noStrike">
                        <a:solidFill>
                          <a:srgbClr val="000000"/>
                        </a:solidFill>
                        <a:effectLst/>
                        <a:latin typeface="Calibri" panose="020F0502020204030204" pitchFamily="34" charset="0"/>
                      </a:endParaRPr>
                    </a:p>
                  </a:txBody>
                  <a:tcPr marL="7620" marR="7620" marT="7620" marB="0" anchor="b">
                    <a:solidFill>
                      <a:schemeClr val="accent6">
                        <a:lumMod val="20000"/>
                        <a:lumOff val="80000"/>
                      </a:schemeClr>
                    </a:solidFill>
                  </a:tcPr>
                </a:tc>
                <a:extLst>
                  <a:ext uri="{0D108BD9-81ED-4DB2-BD59-A6C34878D82A}">
                    <a16:rowId xmlns:a16="http://schemas.microsoft.com/office/drawing/2014/main" val="537001869"/>
                  </a:ext>
                </a:extLst>
              </a:tr>
              <a:tr h="194130">
                <a:tc>
                  <a:txBody>
                    <a:bodyPr/>
                    <a:lstStyle/>
                    <a:p>
                      <a:pPr algn="l" fontAlgn="b"/>
                      <a:r>
                        <a:rPr lang="en-US" sz="1200" u="none" strike="noStrike">
                          <a:effectLst/>
                        </a:rPr>
                        <a:t>REMAIN BUDGET</a:t>
                      </a:r>
                      <a:endParaRPr lang="en-US" sz="1200" b="0" i="0" u="none" strike="noStrike">
                        <a:solidFill>
                          <a:srgbClr val="000000"/>
                        </a:solidFill>
                        <a:effectLst/>
                        <a:latin typeface="Calibri" panose="020F0502020204030204" pitchFamily="34" charset="0"/>
                      </a:endParaRPr>
                    </a:p>
                  </a:txBody>
                  <a:tcPr marL="7620" marR="7620" marT="7620" marB="0" anchor="b">
                    <a:solidFill>
                      <a:schemeClr val="accent6">
                        <a:lumMod val="20000"/>
                        <a:lumOff val="80000"/>
                      </a:schemeClr>
                    </a:solidFill>
                  </a:tcPr>
                </a:tc>
                <a:tc>
                  <a:txBody>
                    <a:bodyPr/>
                    <a:lstStyle/>
                    <a:p>
                      <a:pPr algn="r" fontAlgn="b"/>
                      <a:r>
                        <a:rPr lang="en-US" sz="1200" u="none" strike="noStrike">
                          <a:effectLst/>
                        </a:rPr>
                        <a:t>732.85</a:t>
                      </a:r>
                      <a:endParaRPr lang="en-US" sz="1200" b="0" i="0" u="none" strike="noStrike">
                        <a:solidFill>
                          <a:srgbClr val="000000"/>
                        </a:solidFill>
                        <a:effectLst/>
                        <a:latin typeface="Calibri" panose="020F0502020204030204" pitchFamily="34" charset="0"/>
                      </a:endParaRPr>
                    </a:p>
                  </a:txBody>
                  <a:tcPr marL="7620" marR="7620" marT="7620" marB="0" anchor="b">
                    <a:solidFill>
                      <a:schemeClr val="accent6">
                        <a:lumMod val="20000"/>
                        <a:lumOff val="80000"/>
                      </a:schemeClr>
                    </a:solidFill>
                  </a:tcPr>
                </a:tc>
                <a:extLst>
                  <a:ext uri="{0D108BD9-81ED-4DB2-BD59-A6C34878D82A}">
                    <a16:rowId xmlns:a16="http://schemas.microsoft.com/office/drawing/2014/main" val="318056227"/>
                  </a:ext>
                </a:extLst>
              </a:tr>
            </a:tbl>
          </a:graphicData>
        </a:graphic>
      </p:graphicFrame>
      <p:sp>
        <p:nvSpPr>
          <p:cNvPr id="2" name="Title 1">
            <a:extLst>
              <a:ext uri="{FF2B5EF4-FFF2-40B4-BE49-F238E27FC236}">
                <a16:creationId xmlns:a16="http://schemas.microsoft.com/office/drawing/2014/main" id="{28E0746B-5AE5-4F7C-B802-FAB1DBF9BADA}"/>
              </a:ext>
            </a:extLst>
          </p:cNvPr>
          <p:cNvSpPr>
            <a:spLocks noGrp="1"/>
          </p:cNvSpPr>
          <p:nvPr>
            <p:ph type="title"/>
          </p:nvPr>
        </p:nvSpPr>
        <p:spPr/>
        <p:txBody>
          <a:bodyPr/>
          <a:lstStyle/>
          <a:p>
            <a:pPr algn="ctr"/>
            <a:r>
              <a:rPr lang="en-US"/>
              <a:t>MS PROJECT BUDGET UPDATE </a:t>
            </a:r>
          </a:p>
        </p:txBody>
      </p:sp>
      <p:pic>
        <p:nvPicPr>
          <p:cNvPr id="6" name="Picture 6" descr="Chart, pie chart&#10;&#10;Description automatically generated">
            <a:extLst>
              <a:ext uri="{FF2B5EF4-FFF2-40B4-BE49-F238E27FC236}">
                <a16:creationId xmlns:a16="http://schemas.microsoft.com/office/drawing/2014/main" id="{3DA9A986-B3DE-4978-BD23-A0CC29D8FEEC}"/>
              </a:ext>
            </a:extLst>
          </p:cNvPr>
          <p:cNvPicPr>
            <a:picLocks noChangeAspect="1"/>
          </p:cNvPicPr>
          <p:nvPr/>
        </p:nvPicPr>
        <p:blipFill>
          <a:blip r:embed="rId3"/>
          <a:stretch>
            <a:fillRect/>
          </a:stretch>
        </p:blipFill>
        <p:spPr>
          <a:xfrm>
            <a:off x="4594832" y="2180019"/>
            <a:ext cx="6288616" cy="3839298"/>
          </a:xfrm>
          <a:prstGeom prst="rect">
            <a:avLst/>
          </a:prstGeom>
        </p:spPr>
      </p:pic>
      <p:graphicFrame>
        <p:nvGraphicFramePr>
          <p:cNvPr id="7" name="Table 6">
            <a:extLst>
              <a:ext uri="{FF2B5EF4-FFF2-40B4-BE49-F238E27FC236}">
                <a16:creationId xmlns:a16="http://schemas.microsoft.com/office/drawing/2014/main" id="{3E75B060-D645-40CC-BE66-2B54D79A431E}"/>
              </a:ext>
            </a:extLst>
          </p:cNvPr>
          <p:cNvGraphicFramePr>
            <a:graphicFrameLocks noGrp="1"/>
          </p:cNvGraphicFramePr>
          <p:nvPr>
            <p:extLst>
              <p:ext uri="{D42A27DB-BD31-4B8C-83A1-F6EECF244321}">
                <p14:modId xmlns:p14="http://schemas.microsoft.com/office/powerpoint/2010/main" val="44422346"/>
              </p:ext>
            </p:extLst>
          </p:nvPr>
        </p:nvGraphicFramePr>
        <p:xfrm>
          <a:off x="929296" y="2148120"/>
          <a:ext cx="2660210" cy="1840216"/>
        </p:xfrm>
        <a:graphic>
          <a:graphicData uri="http://schemas.openxmlformats.org/drawingml/2006/table">
            <a:tbl>
              <a:tblPr>
                <a:tableStyleId>{5C22544A-7EE6-4342-B048-85BDC9FD1C3A}</a:tableStyleId>
              </a:tblPr>
              <a:tblGrid>
                <a:gridCol w="1854546">
                  <a:extLst>
                    <a:ext uri="{9D8B030D-6E8A-4147-A177-3AD203B41FA5}">
                      <a16:colId xmlns:a16="http://schemas.microsoft.com/office/drawing/2014/main" val="676909625"/>
                    </a:ext>
                  </a:extLst>
                </a:gridCol>
                <a:gridCol w="805664">
                  <a:extLst>
                    <a:ext uri="{9D8B030D-6E8A-4147-A177-3AD203B41FA5}">
                      <a16:colId xmlns:a16="http://schemas.microsoft.com/office/drawing/2014/main" val="477034794"/>
                    </a:ext>
                  </a:extLst>
                </a:gridCol>
              </a:tblGrid>
              <a:tr h="230027">
                <a:tc>
                  <a:txBody>
                    <a:bodyPr/>
                    <a:lstStyle/>
                    <a:p>
                      <a:pPr algn="l" fontAlgn="b"/>
                      <a:r>
                        <a:rPr lang="en-US" sz="1300" u="none" strike="noStrike">
                          <a:solidFill>
                            <a:schemeClr val="bg1"/>
                          </a:solidFill>
                          <a:effectLst/>
                        </a:rPr>
                        <a:t>Bought already</a:t>
                      </a:r>
                      <a:endParaRPr lang="en-US" sz="1300" b="0" i="0" u="none" strike="noStrike">
                        <a:solidFill>
                          <a:schemeClr val="bg1"/>
                        </a:solidFill>
                        <a:effectLst/>
                        <a:latin typeface="Calibri" panose="020F0502020204030204" pitchFamily="34" charset="0"/>
                      </a:endParaRPr>
                    </a:p>
                  </a:txBody>
                  <a:tcPr marL="7620" marR="7620" marT="7620" marB="0" anchor="b">
                    <a:solidFill>
                      <a:schemeClr val="accent2"/>
                    </a:solidFill>
                  </a:tcPr>
                </a:tc>
                <a:tc>
                  <a:txBody>
                    <a:bodyPr/>
                    <a:lstStyle/>
                    <a:p>
                      <a:pPr algn="l" fontAlgn="b"/>
                      <a:r>
                        <a:rPr lang="en-US" sz="1300" u="none" strike="noStrike">
                          <a:solidFill>
                            <a:schemeClr val="bg1"/>
                          </a:solidFill>
                          <a:effectLst/>
                        </a:rPr>
                        <a:t>price(USD)</a:t>
                      </a:r>
                      <a:endParaRPr lang="en-US" sz="1300" b="0" i="0" u="none" strike="noStrike">
                        <a:solidFill>
                          <a:schemeClr val="bg1"/>
                        </a:solidFill>
                        <a:effectLst/>
                        <a:latin typeface="Calibri" panose="020F0502020204030204" pitchFamily="34" charset="0"/>
                      </a:endParaRPr>
                    </a:p>
                  </a:txBody>
                  <a:tcPr marL="7620" marR="7620" marT="7620" marB="0" anchor="b">
                    <a:solidFill>
                      <a:schemeClr val="accent2"/>
                    </a:solidFill>
                  </a:tcPr>
                </a:tc>
                <a:extLst>
                  <a:ext uri="{0D108BD9-81ED-4DB2-BD59-A6C34878D82A}">
                    <a16:rowId xmlns:a16="http://schemas.microsoft.com/office/drawing/2014/main" val="332986199"/>
                  </a:ext>
                </a:extLst>
              </a:tr>
              <a:tr h="230027">
                <a:tc>
                  <a:txBody>
                    <a:bodyPr/>
                    <a:lstStyle/>
                    <a:p>
                      <a:pPr algn="l" fontAlgn="b"/>
                      <a:r>
                        <a:rPr lang="en-US" sz="1300" u="none" strike="noStrike">
                          <a:effectLst/>
                        </a:rPr>
                        <a:t>Holy Stone HS120D</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tc>
                  <a:txBody>
                    <a:bodyPr/>
                    <a:lstStyle/>
                    <a:p>
                      <a:pPr algn="r" fontAlgn="b"/>
                      <a:r>
                        <a:rPr lang="en-US" sz="1300" u="none" strike="noStrike">
                          <a:effectLst/>
                        </a:rPr>
                        <a:t>200.8</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extLst>
                  <a:ext uri="{0D108BD9-81ED-4DB2-BD59-A6C34878D82A}">
                    <a16:rowId xmlns:a16="http://schemas.microsoft.com/office/drawing/2014/main" val="4201732255"/>
                  </a:ext>
                </a:extLst>
              </a:tr>
              <a:tr h="230027">
                <a:tc>
                  <a:txBody>
                    <a:bodyPr/>
                    <a:lstStyle/>
                    <a:p>
                      <a:pPr algn="l" fontAlgn="b"/>
                      <a:r>
                        <a:rPr lang="en-US" sz="1300" u="none" strike="noStrike">
                          <a:effectLst/>
                        </a:rPr>
                        <a:t>noise decibel meter</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tc>
                  <a:txBody>
                    <a:bodyPr/>
                    <a:lstStyle/>
                    <a:p>
                      <a:pPr algn="r" fontAlgn="b"/>
                      <a:r>
                        <a:rPr lang="en-US" sz="1300" u="none" strike="noStrike">
                          <a:effectLst/>
                        </a:rPr>
                        <a:t>50</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extLst>
                  <a:ext uri="{0D108BD9-81ED-4DB2-BD59-A6C34878D82A}">
                    <a16:rowId xmlns:a16="http://schemas.microsoft.com/office/drawing/2014/main" val="344229506"/>
                  </a:ext>
                </a:extLst>
              </a:tr>
              <a:tr h="230027">
                <a:tc>
                  <a:txBody>
                    <a:bodyPr/>
                    <a:lstStyle/>
                    <a:p>
                      <a:pPr algn="l" fontAlgn="b"/>
                      <a:r>
                        <a:rPr lang="en-US" sz="1300" u="none" strike="noStrike">
                          <a:effectLst/>
                        </a:rPr>
                        <a:t>Stereo Enclosed speaker</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tc>
                  <a:txBody>
                    <a:bodyPr/>
                    <a:lstStyle/>
                    <a:p>
                      <a:pPr algn="r" fontAlgn="b"/>
                      <a:r>
                        <a:rPr lang="en-US" sz="1300" u="none" strike="noStrike">
                          <a:effectLst/>
                        </a:rPr>
                        <a:t>7.5</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extLst>
                  <a:ext uri="{0D108BD9-81ED-4DB2-BD59-A6C34878D82A}">
                    <a16:rowId xmlns:a16="http://schemas.microsoft.com/office/drawing/2014/main" val="1328049123"/>
                  </a:ext>
                </a:extLst>
              </a:tr>
              <a:tr h="230027">
                <a:tc>
                  <a:txBody>
                    <a:bodyPr/>
                    <a:lstStyle/>
                    <a:p>
                      <a:pPr algn="l" fontAlgn="b"/>
                      <a:r>
                        <a:rPr lang="en-US" sz="1300" u="none" strike="noStrike">
                          <a:effectLst/>
                        </a:rPr>
                        <a:t>mini usb microphone</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tc>
                  <a:txBody>
                    <a:bodyPr/>
                    <a:lstStyle/>
                    <a:p>
                      <a:pPr algn="r" fontAlgn="b"/>
                      <a:r>
                        <a:rPr lang="en-US" sz="1300" u="none" strike="noStrike">
                          <a:effectLst/>
                        </a:rPr>
                        <a:t>5.95</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extLst>
                  <a:ext uri="{0D108BD9-81ED-4DB2-BD59-A6C34878D82A}">
                    <a16:rowId xmlns:a16="http://schemas.microsoft.com/office/drawing/2014/main" val="1156491325"/>
                  </a:ext>
                </a:extLst>
              </a:tr>
              <a:tr h="230027">
                <a:tc>
                  <a:txBody>
                    <a:bodyPr/>
                    <a:lstStyle/>
                    <a:p>
                      <a:pPr algn="l" fontAlgn="b"/>
                      <a:r>
                        <a:rPr lang="en-US" sz="1300" u="none" strike="noStrike">
                          <a:effectLst/>
                        </a:rPr>
                        <a:t>mini oval speaker</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tc>
                  <a:txBody>
                    <a:bodyPr/>
                    <a:lstStyle/>
                    <a:p>
                      <a:pPr algn="r" fontAlgn="b"/>
                      <a:r>
                        <a:rPr lang="en-US" sz="1300" u="none" strike="noStrike">
                          <a:effectLst/>
                        </a:rPr>
                        <a:t>1.95</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extLst>
                  <a:ext uri="{0D108BD9-81ED-4DB2-BD59-A6C34878D82A}">
                    <a16:rowId xmlns:a16="http://schemas.microsoft.com/office/drawing/2014/main" val="3173727789"/>
                  </a:ext>
                </a:extLst>
              </a:tr>
              <a:tr h="230027">
                <a:tc>
                  <a:txBody>
                    <a:bodyPr/>
                    <a:lstStyle/>
                    <a:p>
                      <a:pPr algn="l" fontAlgn="b"/>
                      <a:r>
                        <a:rPr lang="en-US" sz="1300" u="none" strike="noStrike">
                          <a:effectLst/>
                        </a:rPr>
                        <a:t>wired mini electric mic</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tc>
                  <a:txBody>
                    <a:bodyPr/>
                    <a:lstStyle/>
                    <a:p>
                      <a:pPr algn="r" fontAlgn="b"/>
                      <a:r>
                        <a:rPr lang="en-US" sz="1300" u="none" strike="noStrike">
                          <a:effectLst/>
                        </a:rPr>
                        <a:t>0.95</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extLst>
                  <a:ext uri="{0D108BD9-81ED-4DB2-BD59-A6C34878D82A}">
                    <a16:rowId xmlns:a16="http://schemas.microsoft.com/office/drawing/2014/main" val="2645363983"/>
                  </a:ext>
                </a:extLst>
              </a:tr>
              <a:tr h="230027">
                <a:tc>
                  <a:txBody>
                    <a:bodyPr/>
                    <a:lstStyle/>
                    <a:p>
                      <a:pPr algn="l" fontAlgn="b"/>
                      <a:r>
                        <a:rPr lang="en-US" sz="1300" u="none" strike="noStrike">
                          <a:effectLst/>
                        </a:rPr>
                        <a:t>rasberry pi zero</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tc>
                  <a:txBody>
                    <a:bodyPr/>
                    <a:lstStyle/>
                    <a:p>
                      <a:pPr algn="r" fontAlgn="b"/>
                      <a:r>
                        <a:rPr lang="en-US" sz="1300" u="none" strike="noStrike">
                          <a:effectLst/>
                        </a:rPr>
                        <a:t>0</a:t>
                      </a:r>
                      <a:endParaRPr lang="en-US" sz="1300" b="0" i="0" u="none" strike="noStrike">
                        <a:solidFill>
                          <a:srgbClr val="000000"/>
                        </a:solidFill>
                        <a:effectLst/>
                        <a:latin typeface="Calibri" panose="020F0502020204030204" pitchFamily="34" charset="0"/>
                      </a:endParaRPr>
                    </a:p>
                  </a:txBody>
                  <a:tcPr marL="7620" marR="7620" marT="7620" marB="0" anchor="b">
                    <a:solidFill>
                      <a:schemeClr val="accent2">
                        <a:lumMod val="20000"/>
                        <a:lumOff val="80000"/>
                      </a:schemeClr>
                    </a:solidFill>
                  </a:tcPr>
                </a:tc>
                <a:extLst>
                  <a:ext uri="{0D108BD9-81ED-4DB2-BD59-A6C34878D82A}">
                    <a16:rowId xmlns:a16="http://schemas.microsoft.com/office/drawing/2014/main" val="2101647463"/>
                  </a:ext>
                </a:extLst>
              </a:tr>
            </a:tbl>
          </a:graphicData>
        </a:graphic>
      </p:graphicFrame>
      <p:graphicFrame>
        <p:nvGraphicFramePr>
          <p:cNvPr id="8" name="Table 7">
            <a:extLst>
              <a:ext uri="{FF2B5EF4-FFF2-40B4-BE49-F238E27FC236}">
                <a16:creationId xmlns:a16="http://schemas.microsoft.com/office/drawing/2014/main" id="{DCAB6FD6-D971-4E76-BABE-FB9675847EC1}"/>
              </a:ext>
            </a:extLst>
          </p:cNvPr>
          <p:cNvGraphicFramePr>
            <a:graphicFrameLocks noGrp="1"/>
          </p:cNvGraphicFramePr>
          <p:nvPr>
            <p:extLst>
              <p:ext uri="{D42A27DB-BD31-4B8C-83A1-F6EECF244321}">
                <p14:modId xmlns:p14="http://schemas.microsoft.com/office/powerpoint/2010/main" val="2617178666"/>
              </p:ext>
            </p:extLst>
          </p:nvPr>
        </p:nvGraphicFramePr>
        <p:xfrm>
          <a:off x="929295" y="4555789"/>
          <a:ext cx="1852816" cy="1404640"/>
        </p:xfrm>
        <a:graphic>
          <a:graphicData uri="http://schemas.openxmlformats.org/drawingml/2006/table">
            <a:tbl>
              <a:tblPr>
                <a:tableStyleId>{7DF18680-E054-41AD-8BC1-D1AEF772440D}</a:tableStyleId>
              </a:tblPr>
              <a:tblGrid>
                <a:gridCol w="1852816">
                  <a:extLst>
                    <a:ext uri="{9D8B030D-6E8A-4147-A177-3AD203B41FA5}">
                      <a16:colId xmlns:a16="http://schemas.microsoft.com/office/drawing/2014/main" val="1847571109"/>
                    </a:ext>
                  </a:extLst>
                </a:gridCol>
              </a:tblGrid>
              <a:tr h="250195">
                <a:tc>
                  <a:txBody>
                    <a:bodyPr/>
                    <a:lstStyle/>
                    <a:p>
                      <a:pPr algn="l" fontAlgn="b"/>
                      <a:r>
                        <a:rPr lang="en-US" sz="1300" u="none" strike="noStrike">
                          <a:solidFill>
                            <a:schemeClr val="bg1"/>
                          </a:solidFill>
                          <a:effectLst/>
                        </a:rPr>
                        <a:t>Things to update MS Budget with:​</a:t>
                      </a:r>
                      <a:endParaRPr lang="en-US" sz="1300" b="0" i="0" u="none" strike="noStrike">
                        <a:solidFill>
                          <a:schemeClr val="bg1"/>
                        </a:solidFill>
                        <a:effectLst/>
                        <a:latin typeface="Arial" panose="020B0604020202020204" pitchFamily="34" charset="0"/>
                      </a:endParaRPr>
                    </a:p>
                  </a:txBody>
                  <a:tcPr marL="7620" marR="7620" marT="7620" marB="0" anchor="b">
                    <a:solidFill>
                      <a:srgbClr val="FFC000"/>
                    </a:solidFill>
                  </a:tcPr>
                </a:tc>
                <a:extLst>
                  <a:ext uri="{0D108BD9-81ED-4DB2-BD59-A6C34878D82A}">
                    <a16:rowId xmlns:a16="http://schemas.microsoft.com/office/drawing/2014/main" val="1339777800"/>
                  </a:ext>
                </a:extLst>
              </a:tr>
              <a:tr h="250195">
                <a:tc>
                  <a:txBody>
                    <a:bodyPr/>
                    <a:lstStyle/>
                    <a:p>
                      <a:pPr algn="l" fontAlgn="b"/>
                      <a:r>
                        <a:rPr lang="en-US" sz="1300" u="none" strike="noStrike">
                          <a:effectLst/>
                        </a:rPr>
                        <a:t>Power Supply​</a:t>
                      </a:r>
                      <a:endParaRPr lang="en-US" sz="1300" b="0" i="0" u="none" strike="noStrike">
                        <a:solidFill>
                          <a:srgbClr val="111111"/>
                        </a:solidFill>
                        <a:effectLst/>
                        <a:latin typeface="Arial" panose="020B0604020202020204" pitchFamily="34" charset="0"/>
                      </a:endParaRPr>
                    </a:p>
                  </a:txBody>
                  <a:tcPr marL="7620" marR="7620" marT="7620" marB="0" anchor="b">
                    <a:solidFill>
                      <a:schemeClr val="accent5">
                        <a:lumMod val="40000"/>
                        <a:lumOff val="60000"/>
                      </a:schemeClr>
                    </a:solidFill>
                  </a:tcPr>
                </a:tc>
                <a:extLst>
                  <a:ext uri="{0D108BD9-81ED-4DB2-BD59-A6C34878D82A}">
                    <a16:rowId xmlns:a16="http://schemas.microsoft.com/office/drawing/2014/main" val="199402908"/>
                  </a:ext>
                </a:extLst>
              </a:tr>
              <a:tr h="250195">
                <a:tc>
                  <a:txBody>
                    <a:bodyPr/>
                    <a:lstStyle/>
                    <a:p>
                      <a:pPr algn="l" fontAlgn="b"/>
                      <a:r>
                        <a:rPr lang="en-US" sz="1300" u="none" strike="noStrike">
                          <a:effectLst/>
                        </a:rPr>
                        <a:t>More Speakers​</a:t>
                      </a:r>
                      <a:endParaRPr lang="en-US" sz="1300" b="0" i="0" u="none" strike="noStrike">
                        <a:solidFill>
                          <a:srgbClr val="111111"/>
                        </a:solidFill>
                        <a:effectLst/>
                        <a:latin typeface="Arial" panose="020B0604020202020204" pitchFamily="34" charset="0"/>
                      </a:endParaRPr>
                    </a:p>
                  </a:txBody>
                  <a:tcPr marL="7620" marR="7620" marT="7620" marB="0" anchor="b">
                    <a:solidFill>
                      <a:schemeClr val="accent5">
                        <a:lumMod val="20000"/>
                        <a:lumOff val="80000"/>
                      </a:schemeClr>
                    </a:solidFill>
                  </a:tcPr>
                </a:tc>
                <a:extLst>
                  <a:ext uri="{0D108BD9-81ED-4DB2-BD59-A6C34878D82A}">
                    <a16:rowId xmlns:a16="http://schemas.microsoft.com/office/drawing/2014/main" val="425001476"/>
                  </a:ext>
                </a:extLst>
              </a:tr>
              <a:tr h="250195">
                <a:tc>
                  <a:txBody>
                    <a:bodyPr/>
                    <a:lstStyle/>
                    <a:p>
                      <a:pPr algn="l" fontAlgn="b"/>
                      <a:r>
                        <a:rPr lang="en-US" sz="1300" u="none" strike="noStrike">
                          <a:effectLst/>
                        </a:rPr>
                        <a:t>Prop Materials​</a:t>
                      </a:r>
                      <a:endParaRPr lang="en-US" sz="1300" b="0" i="0" u="none" strike="noStrike">
                        <a:solidFill>
                          <a:srgbClr val="111111"/>
                        </a:solidFill>
                        <a:effectLst/>
                        <a:latin typeface="Arial" panose="020B0604020202020204" pitchFamily="34" charset="0"/>
                      </a:endParaRPr>
                    </a:p>
                  </a:txBody>
                  <a:tcPr marL="7620" marR="7620" marT="7620" marB="0" anchor="b">
                    <a:solidFill>
                      <a:schemeClr val="accent5">
                        <a:lumMod val="40000"/>
                        <a:lumOff val="60000"/>
                      </a:schemeClr>
                    </a:solidFill>
                  </a:tcPr>
                </a:tc>
                <a:extLst>
                  <a:ext uri="{0D108BD9-81ED-4DB2-BD59-A6C34878D82A}">
                    <a16:rowId xmlns:a16="http://schemas.microsoft.com/office/drawing/2014/main" val="2498315931"/>
                  </a:ext>
                </a:extLst>
              </a:tr>
              <a:tr h="250195">
                <a:tc>
                  <a:txBody>
                    <a:bodyPr/>
                    <a:lstStyle/>
                    <a:p>
                      <a:pPr algn="l" fontAlgn="b"/>
                      <a:r>
                        <a:rPr lang="en-US" sz="1300" u="none" strike="noStrike">
                          <a:effectLst/>
                        </a:rPr>
                        <a:t>Rasberry Pi zero</a:t>
                      </a:r>
                    </a:p>
                  </a:txBody>
                  <a:tcPr marL="7620" marR="7620" marT="7620" marB="0" anchor="b">
                    <a:solidFill>
                      <a:schemeClr val="accent5">
                        <a:lumMod val="20000"/>
                        <a:lumOff val="80000"/>
                      </a:schemeClr>
                    </a:solidFill>
                  </a:tcPr>
                </a:tc>
                <a:extLst>
                  <a:ext uri="{0D108BD9-81ED-4DB2-BD59-A6C34878D82A}">
                    <a16:rowId xmlns:a16="http://schemas.microsoft.com/office/drawing/2014/main" val="289001187"/>
                  </a:ext>
                </a:extLst>
              </a:tr>
            </a:tbl>
          </a:graphicData>
        </a:graphic>
      </p:graphicFrame>
      <p:sp>
        <p:nvSpPr>
          <p:cNvPr id="3" name="TextBox 2">
            <a:extLst>
              <a:ext uri="{FF2B5EF4-FFF2-40B4-BE49-F238E27FC236}">
                <a16:creationId xmlns:a16="http://schemas.microsoft.com/office/drawing/2014/main" id="{18E9502C-EEB8-47CB-A74A-9AE9909034EE}"/>
              </a:ext>
            </a:extLst>
          </p:cNvPr>
          <p:cNvSpPr txBox="1"/>
          <p:nvPr/>
        </p:nvSpPr>
        <p:spPr>
          <a:xfrm>
            <a:off x="4724400" y="3200400"/>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
        <p:nvSpPr>
          <p:cNvPr id="9" name="TextBox 8">
            <a:extLst>
              <a:ext uri="{FF2B5EF4-FFF2-40B4-BE49-F238E27FC236}">
                <a16:creationId xmlns:a16="http://schemas.microsoft.com/office/drawing/2014/main" id="{4BD10AB4-5F69-41A9-9A9C-06EB9C485E30}"/>
              </a:ext>
            </a:extLst>
          </p:cNvPr>
          <p:cNvSpPr txBox="1"/>
          <p:nvPr/>
        </p:nvSpPr>
        <p:spPr>
          <a:xfrm>
            <a:off x="7756989" y="4458984"/>
            <a:ext cx="452063" cy="307777"/>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US" sz="1400" dirty="0"/>
              <a:t>2%</a:t>
            </a:r>
          </a:p>
        </p:txBody>
      </p:sp>
    </p:spTree>
    <p:extLst>
      <p:ext uri="{BB962C8B-B14F-4D97-AF65-F5344CB8AC3E}">
        <p14:creationId xmlns:p14="http://schemas.microsoft.com/office/powerpoint/2010/main" val="583538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1"/>
            <a:ext cx="4648593"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8EDF193-31D5-41D4-ADCB-67736A61569E}"/>
              </a:ext>
            </a:extLst>
          </p:cNvPr>
          <p:cNvSpPr>
            <a:spLocks noGrp="1"/>
          </p:cNvSpPr>
          <p:nvPr>
            <p:ph type="title"/>
          </p:nvPr>
        </p:nvSpPr>
        <p:spPr>
          <a:xfrm>
            <a:off x="492369" y="605896"/>
            <a:ext cx="3642309" cy="5646208"/>
          </a:xfrm>
        </p:spPr>
        <p:txBody>
          <a:bodyPr anchor="ctr">
            <a:normAutofit/>
          </a:bodyPr>
          <a:lstStyle/>
          <a:p>
            <a:r>
              <a:rPr lang="en-US" sz="4400">
                <a:solidFill>
                  <a:srgbClr val="FFFFFF"/>
                </a:solidFill>
              </a:rPr>
              <a:t>RESOURCE, SKILLS, TOOLS, 		&amp; PARTS INVENTORY</a:t>
            </a:r>
          </a:p>
        </p:txBody>
      </p:sp>
      <p:sp>
        <p:nvSpPr>
          <p:cNvPr id="3" name="Content Placeholder 2">
            <a:extLst>
              <a:ext uri="{FF2B5EF4-FFF2-40B4-BE49-F238E27FC236}">
                <a16:creationId xmlns:a16="http://schemas.microsoft.com/office/drawing/2014/main" id="{88E65916-CCE5-4776-81D4-8849C2AF3188}"/>
              </a:ext>
            </a:extLst>
          </p:cNvPr>
          <p:cNvSpPr>
            <a:spLocks noGrp="1"/>
          </p:cNvSpPr>
          <p:nvPr>
            <p:ph idx="1"/>
          </p:nvPr>
        </p:nvSpPr>
        <p:spPr>
          <a:xfrm>
            <a:off x="5221375" y="754062"/>
            <a:ext cx="6082471" cy="5635625"/>
          </a:xfrm>
        </p:spPr>
        <p:txBody>
          <a:bodyPr vert="horz" lIns="0" tIns="45720" rIns="0" bIns="45720" rtlCol="0" anchor="ctr">
            <a:normAutofit/>
          </a:bodyPr>
          <a:lstStyle/>
          <a:p>
            <a:pPr>
              <a:lnSpc>
                <a:spcPct val="90000"/>
              </a:lnSpc>
            </a:pPr>
            <a:r>
              <a:rPr lang="en-US" sz="2000">
                <a:latin typeface="arial"/>
                <a:cs typeface="arial"/>
              </a:rPr>
              <a:t>Altium Design, Fusion 360, Oscilloscope, Soldering Iron, Raspberry Pi Zero, 18650 4 Ah 3.7 V Li-on Battery, PCB Voltage Regulator.</a:t>
            </a:r>
          </a:p>
          <a:p>
            <a:pPr>
              <a:lnSpc>
                <a:spcPct val="90000"/>
              </a:lnSpc>
            </a:pPr>
            <a:r>
              <a:rPr lang="en-US" sz="2000">
                <a:latin typeface="arial"/>
                <a:cs typeface="arial"/>
              </a:rPr>
              <a:t>Learned/improved skills since FDP: </a:t>
            </a:r>
            <a:endParaRPr lang="en-US" sz="2000"/>
          </a:p>
          <a:p>
            <a:pPr marL="383540" lvl="1">
              <a:lnSpc>
                <a:spcPct val="90000"/>
              </a:lnSpc>
            </a:pPr>
            <a:r>
              <a:rPr lang="en-US" sz="2000">
                <a:latin typeface="arial"/>
                <a:cs typeface="arial"/>
              </a:rPr>
              <a:t>Nasa: LabVIEW</a:t>
            </a:r>
          </a:p>
          <a:p>
            <a:pPr marL="383540" lvl="1">
              <a:lnSpc>
                <a:spcPct val="90000"/>
              </a:lnSpc>
            </a:pPr>
            <a:r>
              <a:rPr lang="en-US" sz="2000">
                <a:latin typeface="arial"/>
                <a:cs typeface="arial"/>
              </a:rPr>
              <a:t>Chris: Fusion 360</a:t>
            </a:r>
          </a:p>
          <a:p>
            <a:pPr marL="383540" lvl="1">
              <a:lnSpc>
                <a:spcPct val="90000"/>
              </a:lnSpc>
            </a:pPr>
            <a:r>
              <a:rPr lang="en-US" sz="2000">
                <a:latin typeface="arial"/>
                <a:cs typeface="arial"/>
              </a:rPr>
              <a:t>Minh: Altium Design, Fusion 360</a:t>
            </a:r>
          </a:p>
          <a:p>
            <a:pPr marL="383540" lvl="1">
              <a:lnSpc>
                <a:spcPct val="90000"/>
              </a:lnSpc>
            </a:pPr>
            <a:r>
              <a:rPr lang="en-US" sz="2000">
                <a:latin typeface="arial"/>
                <a:cs typeface="arial"/>
              </a:rPr>
              <a:t>Mayra: MATLAB coding</a:t>
            </a:r>
          </a:p>
          <a:p>
            <a:pPr marL="383540" lvl="1">
              <a:lnSpc>
                <a:spcPct val="90000"/>
              </a:lnSpc>
            </a:pPr>
            <a:r>
              <a:rPr lang="en-US" sz="2000">
                <a:latin typeface="arial"/>
                <a:cs typeface="arial"/>
              </a:rPr>
              <a:t>Yewen: MATLAB coding, soldering &amp; grinding</a:t>
            </a:r>
          </a:p>
          <a:p>
            <a:pPr marL="383540" lvl="1">
              <a:lnSpc>
                <a:spcPct val="90000"/>
              </a:lnSpc>
            </a:pPr>
            <a:r>
              <a:rPr lang="en-US" sz="2000">
                <a:latin typeface="arial"/>
                <a:cs typeface="arial"/>
              </a:rPr>
              <a:t>Ivette: Python Coding </a:t>
            </a:r>
          </a:p>
          <a:p>
            <a:pPr marL="383540" lvl="1">
              <a:lnSpc>
                <a:spcPct val="90000"/>
              </a:lnSpc>
            </a:pPr>
            <a:r>
              <a:rPr lang="en-US" sz="2000">
                <a:latin typeface="arial"/>
                <a:cs typeface="arial"/>
              </a:rPr>
              <a:t>Maryam: Raspberry Pi coding</a:t>
            </a:r>
          </a:p>
          <a:p>
            <a:pPr marL="383540" lvl="1">
              <a:lnSpc>
                <a:spcPct val="90000"/>
              </a:lnSpc>
            </a:pPr>
            <a:endParaRPr lang="en-US" sz="2400">
              <a:latin typeface="arial"/>
              <a:cs typeface="arial"/>
            </a:endParaRPr>
          </a:p>
          <a:p>
            <a:pPr marL="383540" lvl="1">
              <a:lnSpc>
                <a:spcPct val="90000"/>
              </a:lnSpc>
            </a:pPr>
            <a:endParaRPr lang="en-US" sz="2400">
              <a:latin typeface="arial"/>
              <a:cs typeface="arial"/>
            </a:endParaRPr>
          </a:p>
          <a:p>
            <a:pPr marL="383540" lvl="1">
              <a:lnSpc>
                <a:spcPct val="90000"/>
              </a:lnSpc>
            </a:pPr>
            <a:endParaRPr lang="en-US" sz="2400">
              <a:latin typeface="arial"/>
              <a:cs typeface="arial"/>
            </a:endParaRPr>
          </a:p>
        </p:txBody>
      </p:sp>
      <p:sp>
        <p:nvSpPr>
          <p:cNvPr id="12" name="Rectangle 11">
            <a:extLst>
              <a:ext uri="{FF2B5EF4-FFF2-40B4-BE49-F238E27FC236}">
                <a16:creationId xmlns:a16="http://schemas.microsoft.com/office/drawing/2014/main" id="{FCAEED9E-BB91-43A0-911B-1ACD8803E3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40129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32506-D14B-4357-87CB-5CCC9E6A5E1F}"/>
              </a:ext>
            </a:extLst>
          </p:cNvPr>
          <p:cNvSpPr>
            <a:spLocks noGrp="1"/>
          </p:cNvSpPr>
          <p:nvPr>
            <p:ph type="title"/>
          </p:nvPr>
        </p:nvSpPr>
        <p:spPr/>
        <p:txBody>
          <a:bodyPr/>
          <a:lstStyle/>
          <a:p>
            <a:pPr algn="ctr"/>
            <a:r>
              <a:rPr lang="en-US" dirty="0"/>
              <a:t>WEEKLY MEETING SCHEDULES, 			&amp; ROLE UPDATES</a:t>
            </a:r>
          </a:p>
        </p:txBody>
      </p:sp>
      <p:sp>
        <p:nvSpPr>
          <p:cNvPr id="3" name="Content Placeholder 2">
            <a:extLst>
              <a:ext uri="{FF2B5EF4-FFF2-40B4-BE49-F238E27FC236}">
                <a16:creationId xmlns:a16="http://schemas.microsoft.com/office/drawing/2014/main" id="{6FE54C31-F1E9-439A-9DDF-60C28826A63E}"/>
              </a:ext>
            </a:extLst>
          </p:cNvPr>
          <p:cNvSpPr>
            <a:spLocks noGrp="1"/>
          </p:cNvSpPr>
          <p:nvPr>
            <p:ph idx="1"/>
          </p:nvPr>
        </p:nvSpPr>
        <p:spPr>
          <a:xfrm>
            <a:off x="1097280" y="2108201"/>
            <a:ext cx="3737367" cy="3760891"/>
          </a:xfrm>
        </p:spPr>
        <p:txBody>
          <a:bodyPr vert="horz" lIns="0" tIns="45720" rIns="0" bIns="45720" rtlCol="0" anchor="t">
            <a:normAutofit/>
          </a:bodyPr>
          <a:lstStyle/>
          <a:p>
            <a:pPr marL="0" indent="0">
              <a:buNone/>
            </a:pPr>
            <a:r>
              <a:rPr lang="en-US" dirty="0"/>
              <a:t>The virtual meeting with technical mentor is set every Tuesday 9am to 10am.</a:t>
            </a:r>
          </a:p>
          <a:p>
            <a:r>
              <a:rPr lang="en-US" dirty="0"/>
              <a:t>The group in-person meeting is set every Wednesday at 4pm to 5pm.</a:t>
            </a:r>
          </a:p>
          <a:p>
            <a:endParaRPr lang="en-US" dirty="0"/>
          </a:p>
          <a:p>
            <a:endParaRPr lang="en-US" dirty="0"/>
          </a:p>
        </p:txBody>
      </p:sp>
      <p:sp>
        <p:nvSpPr>
          <p:cNvPr id="4" name="Content Placeholder 2">
            <a:extLst>
              <a:ext uri="{FF2B5EF4-FFF2-40B4-BE49-F238E27FC236}">
                <a16:creationId xmlns:a16="http://schemas.microsoft.com/office/drawing/2014/main" id="{8B93E06B-63EB-4D1B-83E4-63AF91238A75}"/>
              </a:ext>
            </a:extLst>
          </p:cNvPr>
          <p:cNvSpPr txBox="1">
            <a:spLocks/>
          </p:cNvSpPr>
          <p:nvPr/>
        </p:nvSpPr>
        <p:spPr>
          <a:xfrm>
            <a:off x="5938412" y="2108201"/>
            <a:ext cx="3737367" cy="3760891"/>
          </a:xfrm>
          <a:prstGeom prst="rect">
            <a:avLst/>
          </a:prstGeom>
        </p:spPr>
        <p:txBody>
          <a:bodyPr vert="horz" lIns="0" tIns="45720" rIns="0" bIns="45720" rtlCol="0" anchor="t">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US"/>
          </a:p>
          <a:p>
            <a:endParaRPr lang="en-US"/>
          </a:p>
        </p:txBody>
      </p:sp>
      <p:sp>
        <p:nvSpPr>
          <p:cNvPr id="5" name="Content Placeholder 2">
            <a:extLst>
              <a:ext uri="{FF2B5EF4-FFF2-40B4-BE49-F238E27FC236}">
                <a16:creationId xmlns:a16="http://schemas.microsoft.com/office/drawing/2014/main" id="{06F9A5B1-EB4C-4A8F-8D64-B8154CF2EC66}"/>
              </a:ext>
            </a:extLst>
          </p:cNvPr>
          <p:cNvSpPr txBox="1">
            <a:spLocks/>
          </p:cNvSpPr>
          <p:nvPr/>
        </p:nvSpPr>
        <p:spPr>
          <a:xfrm>
            <a:off x="5622913" y="2108200"/>
            <a:ext cx="5532767" cy="4249738"/>
          </a:xfrm>
          <a:prstGeom prst="rect">
            <a:avLst/>
          </a:prstGeom>
        </p:spPr>
        <p:txBody>
          <a:bodyPr vert="horz" lIns="0" tIns="45720" rIns="0" bIns="45720" rtlCol="0" anchor="t">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800">
                <a:solidFill>
                  <a:srgbClr val="000000"/>
                </a:solidFill>
                <a:effectLst/>
                <a:latin typeface="Calibri" panose="020F0502020204030204" pitchFamily="34" charset="0"/>
                <a:ea typeface="Times New Roman" panose="02020603050405020304" pitchFamily="18" charset="0"/>
              </a:rPr>
              <a:t>Nasa Tafari: PCB and Hardware Design of active noise cancelling system</a:t>
            </a:r>
          </a:p>
          <a:p>
            <a:r>
              <a:rPr lang="en-US" sz="18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Minh Nguyen: PCB and Hardware Design </a:t>
            </a:r>
            <a:r>
              <a:rPr lang="en-US" sz="1800">
                <a:solidFill>
                  <a:srgbClr val="000000"/>
                </a:solidFill>
                <a:effectLst/>
                <a:latin typeface="Calibri" panose="020F0502020204030204" pitchFamily="34" charset="0"/>
                <a:ea typeface="Times New Roman" panose="02020603050405020304" pitchFamily="18" charset="0"/>
              </a:rPr>
              <a:t>of active noise cancelling system</a:t>
            </a:r>
          </a:p>
          <a:p>
            <a:r>
              <a:rPr lang="en-US" sz="1800">
                <a:solidFill>
                  <a:srgbClr val="000000"/>
                </a:solidFill>
                <a:latin typeface="Calibri" panose="020F0502020204030204" pitchFamily="34" charset="0"/>
                <a:ea typeface="Calibri" panose="020F0502020204030204" pitchFamily="34" charset="0"/>
                <a:cs typeface="Calibri" panose="020F0502020204030204" pitchFamily="34" charset="0"/>
              </a:rPr>
              <a:t>Yewen Huang:</a:t>
            </a:r>
            <a:r>
              <a:rPr lang="en-US" sz="18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US" sz="1800">
                <a:solidFill>
                  <a:srgbClr val="000000"/>
                </a:solidFill>
                <a:latin typeface="Calibri" panose="020F0502020204030204" pitchFamily="34" charset="0"/>
                <a:ea typeface="Times New Roman" panose="02020603050405020304" pitchFamily="18" charset="0"/>
                <a:cs typeface="Calibri" panose="020F0502020204030204" pitchFamily="34" charset="0"/>
              </a:rPr>
              <a:t>Assembling, </a:t>
            </a:r>
            <a:r>
              <a:rPr lang="en-US" sz="18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implementing and testing devices</a:t>
            </a:r>
            <a:endParaRPr lang="en-US" sz="1800">
              <a:solidFill>
                <a:srgbClr val="000000"/>
              </a:solidFill>
              <a:effectLst/>
              <a:latin typeface="Calibri" panose="020F0502020204030204" pitchFamily="34" charset="0"/>
              <a:ea typeface="Times New Roman" panose="02020603050405020304" pitchFamily="18" charset="0"/>
            </a:endParaRPr>
          </a:p>
          <a:p>
            <a:r>
              <a:rPr lang="en-US" sz="1800">
                <a:solidFill>
                  <a:srgbClr val="000000"/>
                </a:solidFill>
                <a:effectLst/>
                <a:latin typeface="Calibri" panose="020F0502020204030204" pitchFamily="34" charset="0"/>
                <a:ea typeface="Times New Roman" panose="02020603050405020304" pitchFamily="18" charset="0"/>
              </a:rPr>
              <a:t>Mayra Teixeira</a:t>
            </a:r>
            <a:r>
              <a:rPr lang="en-US" sz="1800">
                <a:solidFill>
                  <a:srgbClr val="000000"/>
                </a:solidFill>
                <a:latin typeface="Calibri" panose="020F0502020204030204" pitchFamily="34" charset="0"/>
                <a:ea typeface="Times New Roman" panose="02020603050405020304" pitchFamily="18" charset="0"/>
              </a:rPr>
              <a:t>: </a:t>
            </a:r>
            <a:r>
              <a:rPr lang="en-US" sz="1800">
                <a:solidFill>
                  <a:srgbClr val="000000"/>
                </a:solidFill>
                <a:effectLst/>
                <a:latin typeface="Calibri" panose="020F0502020204030204" pitchFamily="34" charset="0"/>
                <a:ea typeface="Times New Roman" panose="02020603050405020304" pitchFamily="18" charset="0"/>
              </a:rPr>
              <a:t>MATLAB Software </a:t>
            </a:r>
            <a:r>
              <a:rPr lang="en-US" sz="1800">
                <a:solidFill>
                  <a:srgbClr val="000000"/>
                </a:solidFill>
                <a:latin typeface="Calibri" panose="020F0502020204030204" pitchFamily="34" charset="0"/>
                <a:ea typeface="Times New Roman" panose="02020603050405020304" pitchFamily="18" charset="0"/>
              </a:rPr>
              <a:t>for analyzing noise data </a:t>
            </a:r>
          </a:p>
          <a:p>
            <a:r>
              <a:rPr lang="en-US" sz="18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Chris </a:t>
            </a:r>
            <a:r>
              <a:rPr lang="en-US" sz="180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Fleurima</a:t>
            </a:r>
            <a:r>
              <a:rPr lang="en-US" sz="18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Fusion 360 Software for designing ANC casing and drone propellers. </a:t>
            </a:r>
          </a:p>
          <a:p>
            <a:endParaRPr lang="en-US" sz="180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endParaRPr lang="en-US" sz="180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p:txBody>
      </p:sp>
    </p:spTree>
    <p:extLst>
      <p:ext uri="{BB962C8B-B14F-4D97-AF65-F5344CB8AC3E}">
        <p14:creationId xmlns:p14="http://schemas.microsoft.com/office/powerpoint/2010/main" val="1287616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142D-98D2-4022-B35A-76128605B8F2}"/>
              </a:ext>
            </a:extLst>
          </p:cNvPr>
          <p:cNvSpPr>
            <a:spLocks noGrp="1"/>
          </p:cNvSpPr>
          <p:nvPr>
            <p:ph type="title"/>
          </p:nvPr>
        </p:nvSpPr>
        <p:spPr/>
        <p:txBody>
          <a:bodyPr/>
          <a:lstStyle/>
          <a:p>
            <a:pPr algn="ctr"/>
            <a:r>
              <a:rPr lang="en-US"/>
              <a:t>5 PROJECT-SPECIFIC SUCCESS CRITERIA (PSSC) </a:t>
            </a:r>
          </a:p>
        </p:txBody>
      </p:sp>
      <p:sp>
        <p:nvSpPr>
          <p:cNvPr id="3" name="Content Placeholder 2">
            <a:extLst>
              <a:ext uri="{FF2B5EF4-FFF2-40B4-BE49-F238E27FC236}">
                <a16:creationId xmlns:a16="http://schemas.microsoft.com/office/drawing/2014/main" id="{4D80A444-B21E-4063-AADC-B0255C121EB9}"/>
              </a:ext>
            </a:extLst>
          </p:cNvPr>
          <p:cNvSpPr>
            <a:spLocks noGrp="1"/>
          </p:cNvSpPr>
          <p:nvPr>
            <p:ph idx="1"/>
          </p:nvPr>
        </p:nvSpPr>
        <p:spPr>
          <a:xfrm>
            <a:off x="2721922" y="2482013"/>
            <a:ext cx="8275607" cy="3027646"/>
          </a:xfrm>
        </p:spPr>
        <p:txBody>
          <a:bodyPr vert="horz" lIns="0" tIns="45720" rIns="0" bIns="45720" rtlCol="0" anchor="t">
            <a:normAutofit/>
          </a:bodyPr>
          <a:lstStyle/>
          <a:p>
            <a:pPr marL="0" indent="0">
              <a:lnSpc>
                <a:spcPct val="100000"/>
              </a:lnSpc>
              <a:spcBef>
                <a:spcPts val="0"/>
              </a:spcBef>
              <a:spcAft>
                <a:spcPts val="0"/>
              </a:spcAft>
              <a:buNone/>
            </a:pPr>
            <a:r>
              <a:rPr lang="en-US" sz="1800" dirty="0"/>
              <a:t>1. Functions of ANC system can be proved by stationary simulation.</a:t>
            </a:r>
            <a:endParaRPr lang="en-US" sz="1800" dirty="0">
              <a:ea typeface="+mn-lt"/>
              <a:cs typeface="+mn-lt"/>
            </a:endParaRPr>
          </a:p>
          <a:p>
            <a:pPr marL="0" indent="0">
              <a:lnSpc>
                <a:spcPct val="100000"/>
              </a:lnSpc>
              <a:spcBef>
                <a:spcPts val="0"/>
              </a:spcBef>
              <a:spcAft>
                <a:spcPts val="0"/>
              </a:spcAft>
              <a:buNone/>
            </a:pPr>
            <a:endParaRPr lang="en-US" sz="1800" dirty="0">
              <a:ea typeface="+mn-lt"/>
              <a:cs typeface="+mn-lt"/>
            </a:endParaRPr>
          </a:p>
          <a:p>
            <a:pPr marL="0" indent="0">
              <a:lnSpc>
                <a:spcPct val="100000"/>
              </a:lnSpc>
              <a:spcBef>
                <a:spcPts val="0"/>
              </a:spcBef>
              <a:spcAft>
                <a:spcPts val="0"/>
              </a:spcAft>
              <a:buNone/>
            </a:pPr>
            <a:r>
              <a:rPr lang="en-US" sz="1800" dirty="0">
                <a:ea typeface="+mn-lt"/>
                <a:cs typeface="+mn-lt"/>
              </a:rPr>
              <a:t>2. The ANC system is reliable and works in practicality.  </a:t>
            </a:r>
          </a:p>
          <a:p>
            <a:pPr marL="0" indent="0">
              <a:lnSpc>
                <a:spcPct val="100000"/>
              </a:lnSpc>
              <a:spcBef>
                <a:spcPts val="0"/>
              </a:spcBef>
              <a:spcAft>
                <a:spcPts val="0"/>
              </a:spcAft>
              <a:buNone/>
            </a:pPr>
            <a:endParaRPr lang="en-US" sz="1800" dirty="0">
              <a:ea typeface="+mn-lt"/>
              <a:cs typeface="+mn-lt"/>
            </a:endParaRPr>
          </a:p>
          <a:p>
            <a:pPr marL="0" indent="0">
              <a:lnSpc>
                <a:spcPct val="100000"/>
              </a:lnSpc>
              <a:spcBef>
                <a:spcPts val="0"/>
              </a:spcBef>
              <a:spcAft>
                <a:spcPts val="0"/>
              </a:spcAft>
              <a:buNone/>
            </a:pPr>
            <a:r>
              <a:rPr lang="en-US" sz="1800" dirty="0">
                <a:ea typeface="+mn-lt"/>
                <a:cs typeface="+mn-lt"/>
              </a:rPr>
              <a:t>3. The noise reduction is achieved by the improvement of hardware design through propellor design.</a:t>
            </a:r>
          </a:p>
          <a:p>
            <a:pPr marL="0" indent="0">
              <a:lnSpc>
                <a:spcPct val="100000"/>
              </a:lnSpc>
              <a:spcBef>
                <a:spcPts val="0"/>
              </a:spcBef>
              <a:spcAft>
                <a:spcPts val="0"/>
              </a:spcAft>
              <a:buNone/>
            </a:pPr>
            <a:endParaRPr lang="en-US" sz="1800" dirty="0">
              <a:ea typeface="+mn-lt"/>
              <a:cs typeface="+mn-lt"/>
            </a:endParaRPr>
          </a:p>
          <a:p>
            <a:pPr marL="0" indent="0">
              <a:lnSpc>
                <a:spcPct val="100000"/>
              </a:lnSpc>
              <a:spcBef>
                <a:spcPts val="0"/>
              </a:spcBef>
              <a:spcAft>
                <a:spcPts val="0"/>
              </a:spcAft>
              <a:buNone/>
            </a:pPr>
            <a:r>
              <a:rPr lang="en-US" sz="1800" dirty="0">
                <a:ea typeface="+mn-lt"/>
                <a:cs typeface="+mn-lt"/>
              </a:rPr>
              <a:t>4. The assurance of duration of flight.</a:t>
            </a:r>
          </a:p>
          <a:p>
            <a:pPr marL="0" indent="0">
              <a:lnSpc>
                <a:spcPct val="100000"/>
              </a:lnSpc>
              <a:spcBef>
                <a:spcPts val="0"/>
              </a:spcBef>
              <a:spcAft>
                <a:spcPts val="0"/>
              </a:spcAft>
              <a:buNone/>
            </a:pPr>
            <a:endParaRPr lang="en-US" sz="1800" dirty="0">
              <a:ea typeface="+mn-lt"/>
              <a:cs typeface="+mn-lt"/>
            </a:endParaRPr>
          </a:p>
          <a:p>
            <a:pPr marL="0" indent="0">
              <a:lnSpc>
                <a:spcPct val="100000"/>
              </a:lnSpc>
              <a:spcBef>
                <a:spcPts val="0"/>
              </a:spcBef>
              <a:spcAft>
                <a:spcPts val="0"/>
              </a:spcAft>
              <a:buNone/>
            </a:pPr>
            <a:r>
              <a:rPr lang="en-US" sz="1800" dirty="0">
                <a:ea typeface="+mn-lt"/>
                <a:cs typeface="+mn-lt"/>
              </a:rPr>
              <a:t>5. The maneuverability is not compromised.  </a:t>
            </a:r>
            <a:endParaRPr lang="en-US" sz="1800" dirty="0"/>
          </a:p>
        </p:txBody>
      </p:sp>
      <p:sp>
        <p:nvSpPr>
          <p:cNvPr id="6" name="TextBox 5">
            <a:extLst>
              <a:ext uri="{FF2B5EF4-FFF2-40B4-BE49-F238E27FC236}">
                <a16:creationId xmlns:a16="http://schemas.microsoft.com/office/drawing/2014/main" id="{ACA1AB7E-CCAC-4C4F-BCF2-DA3123DA5696}"/>
              </a:ext>
            </a:extLst>
          </p:cNvPr>
          <p:cNvSpPr txBox="1"/>
          <p:nvPr/>
        </p:nvSpPr>
        <p:spPr>
          <a:xfrm>
            <a:off x="3614209" y="2425700"/>
            <a:ext cx="524242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2706704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A4544-2438-4C77-AB66-8FA7D7555658}"/>
              </a:ext>
            </a:extLst>
          </p:cNvPr>
          <p:cNvSpPr>
            <a:spLocks noGrp="1"/>
          </p:cNvSpPr>
          <p:nvPr>
            <p:ph type="title"/>
          </p:nvPr>
        </p:nvSpPr>
        <p:spPr/>
        <p:txBody>
          <a:bodyPr>
            <a:normAutofit/>
          </a:bodyPr>
          <a:lstStyle/>
          <a:p>
            <a:pPr algn="ctr"/>
            <a:r>
              <a:rPr lang="en-US" dirty="0"/>
              <a:t>  DESIGN VERIFICATION 					&amp; VALIDATION PLAN </a:t>
            </a:r>
          </a:p>
        </p:txBody>
      </p:sp>
      <p:sp>
        <p:nvSpPr>
          <p:cNvPr id="4" name="TextBox 1">
            <a:extLst>
              <a:ext uri="{FF2B5EF4-FFF2-40B4-BE49-F238E27FC236}">
                <a16:creationId xmlns:a16="http://schemas.microsoft.com/office/drawing/2014/main" id="{62E33CD2-5CED-4311-BC52-04B5817BD93B}"/>
              </a:ext>
            </a:extLst>
          </p:cNvPr>
          <p:cNvSpPr txBox="1"/>
          <p:nvPr/>
        </p:nvSpPr>
        <p:spPr>
          <a:xfrm>
            <a:off x="6440369" y="2193077"/>
            <a:ext cx="4953940" cy="304698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a:ea typeface="+mn-lt"/>
                <a:cs typeface="+mn-lt"/>
              </a:rPr>
              <a:t>3.  Redesign hardware (Ex. Propellers, shrouds) to attain 5dBA of noise decrease when the drone is in pre-flighting mode at 4 feet below, 4 feet away from the decibel measuring devices.</a:t>
            </a:r>
          </a:p>
          <a:p>
            <a:endParaRPr lang="en-US" sz="1600">
              <a:ea typeface="+mn-lt"/>
              <a:cs typeface="+mn-lt"/>
            </a:endParaRPr>
          </a:p>
          <a:p>
            <a:r>
              <a:rPr lang="en-US" sz="1600">
                <a:ea typeface="+mn-lt"/>
                <a:cs typeface="+mn-lt"/>
              </a:rPr>
              <a:t>4.  Testifying the duration of flight of drone should be over 10 minutes at hovering with onboard ANC system.</a:t>
            </a:r>
            <a:endParaRPr lang="en-US" sz="1600"/>
          </a:p>
          <a:p>
            <a:endParaRPr lang="en-US" sz="1600">
              <a:ea typeface="+mn-lt"/>
              <a:cs typeface="+mn-lt"/>
            </a:endParaRPr>
          </a:p>
          <a:p>
            <a:r>
              <a:rPr lang="en-US" sz="1600">
                <a:ea typeface="+mn-lt"/>
                <a:cs typeface="+mn-lt"/>
              </a:rPr>
              <a:t>5. Ensuring maneuverability of the drone should not be generally easily controllable;  every member in our team should be able to successfully hover the drone in a designated area without difficulty.</a:t>
            </a:r>
            <a:endParaRPr lang="en-US" sz="1600"/>
          </a:p>
        </p:txBody>
      </p:sp>
      <p:sp>
        <p:nvSpPr>
          <p:cNvPr id="5" name="TextBox 1">
            <a:extLst>
              <a:ext uri="{FF2B5EF4-FFF2-40B4-BE49-F238E27FC236}">
                <a16:creationId xmlns:a16="http://schemas.microsoft.com/office/drawing/2014/main" id="{3E25BD54-11FB-4457-AA42-7C428DC203B1}"/>
              </a:ext>
            </a:extLst>
          </p:cNvPr>
          <p:cNvSpPr txBox="1"/>
          <p:nvPr/>
        </p:nvSpPr>
        <p:spPr>
          <a:xfrm>
            <a:off x="1339202" y="2197153"/>
            <a:ext cx="5012654" cy="427809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a:ea typeface="+mn-lt"/>
                <a:cs typeface="+mn-lt"/>
              </a:rPr>
              <a:t>1. Introduce MATLAB plots and data to demonstrate theoretical  ANC system capabilities with a factor of safety (10dBA)</a:t>
            </a:r>
          </a:p>
          <a:p>
            <a:endParaRPr lang="en-US" sz="1600">
              <a:ea typeface="+mn-lt"/>
              <a:cs typeface="+mn-lt"/>
            </a:endParaRPr>
          </a:p>
          <a:p>
            <a:r>
              <a:rPr lang="en-US" sz="1600">
                <a:ea typeface="+mn-lt"/>
                <a:cs typeface="+mn-lt"/>
              </a:rPr>
              <a:t>2. Testifying onboard ANC system in those scenarios:</a:t>
            </a:r>
            <a:endParaRPr lang="en-US" sz="1600"/>
          </a:p>
          <a:p>
            <a:r>
              <a:rPr lang="en-US" sz="1600">
                <a:ea typeface="+mn-lt"/>
                <a:cs typeface="+mn-lt"/>
              </a:rPr>
              <a:t>(1). At least decreasing 3dBA while the drone is in pre-flighting mode at 4 feet below, 4 feet away from the decibel measuring devices, </a:t>
            </a:r>
            <a:endParaRPr lang="en-US" sz="1600"/>
          </a:p>
          <a:p>
            <a:r>
              <a:rPr lang="en-US" sz="1600">
                <a:ea typeface="+mn-lt"/>
                <a:cs typeface="+mn-lt"/>
              </a:rPr>
              <a:t>(2). At least decreasing 5dBA in hovering while the drone is flighting at 2 feet above, 4 feet away from the decibel measuring devices, </a:t>
            </a:r>
          </a:p>
          <a:p>
            <a:r>
              <a:rPr lang="en-US" sz="1600">
                <a:ea typeface="+mn-lt"/>
                <a:cs typeface="+mn-lt"/>
              </a:rPr>
              <a:t>(3). At least decreasing 5dBA in full load speed at least decreasing 7dBA in hovering while the drone is flighting at 6 feet above, 4 feet away from the decibel measuring devices, </a:t>
            </a:r>
          </a:p>
          <a:p>
            <a:endParaRPr lang="en-US" sz="1600">
              <a:ea typeface="+mn-lt"/>
              <a:cs typeface="+mn-lt"/>
            </a:endParaRPr>
          </a:p>
          <a:p>
            <a:endParaRPr lang="en-US" sz="1600"/>
          </a:p>
        </p:txBody>
      </p:sp>
    </p:spTree>
    <p:extLst>
      <p:ext uri="{BB962C8B-B14F-4D97-AF65-F5344CB8AC3E}">
        <p14:creationId xmlns:p14="http://schemas.microsoft.com/office/powerpoint/2010/main" val="1780888701"/>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5b95fe69-4945-4c77-86a9-fea87d1f618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DBA0987425F7D47B7BBFC38B479458E" ma:contentTypeVersion="10" ma:contentTypeDescription="Create a new document." ma:contentTypeScope="" ma:versionID="ae10179f14e68349995b96729e9f3263">
  <xsd:schema xmlns:xsd="http://www.w3.org/2001/XMLSchema" xmlns:xs="http://www.w3.org/2001/XMLSchema" xmlns:p="http://schemas.microsoft.com/office/2006/metadata/properties" xmlns:ns3="5b95fe69-4945-4c77-86a9-fea87d1f6185" xmlns:ns4="a0cd5b37-e944-494c-b7b3-fa807dea3cd7" targetNamespace="http://schemas.microsoft.com/office/2006/metadata/properties" ma:root="true" ma:fieldsID="4157b26d74ab70c10cb57fa007a88f3d" ns3:_="" ns4:_="">
    <xsd:import namespace="5b95fe69-4945-4c77-86a9-fea87d1f6185"/>
    <xsd:import namespace="a0cd5b37-e944-494c-b7b3-fa807dea3cd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ServiceAutoTag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95fe69-4945-4c77-86a9-fea87d1f6185"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a0cd5b37-e944-494c-b7b3-fa807dea3cd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5ECA37-C458-4BA2-A090-D7A19E07B434}">
  <ds:schemaRefs>
    <ds:schemaRef ds:uri="http://schemas.microsoft.com/sharepoint/v3/contenttype/forms"/>
  </ds:schemaRefs>
</ds:datastoreItem>
</file>

<file path=customXml/itemProps2.xml><?xml version="1.0" encoding="utf-8"?>
<ds:datastoreItem xmlns:ds="http://schemas.openxmlformats.org/officeDocument/2006/customXml" ds:itemID="{84F503EC-3FFF-4193-A86F-39150E2BAC75}">
  <ds:schemaRefs>
    <ds:schemaRef ds:uri="a0cd5b37-e944-494c-b7b3-fa807dea3cd7"/>
    <ds:schemaRef ds:uri="http://schemas.microsoft.com/office/2006/documentManagement/types"/>
    <ds:schemaRef ds:uri="http://purl.org/dc/elements/1.1/"/>
    <ds:schemaRef ds:uri="http://schemas.microsoft.com/office/infopath/2007/PartnerControls"/>
    <ds:schemaRef ds:uri="http://purl.org/dc/terms/"/>
    <ds:schemaRef ds:uri="http://schemas.microsoft.com/office/2006/metadata/properties"/>
    <ds:schemaRef ds:uri="http://schemas.openxmlformats.org/package/2006/metadata/core-properties"/>
    <ds:schemaRef ds:uri="5b95fe69-4945-4c77-86a9-fea87d1f6185"/>
    <ds:schemaRef ds:uri="http://www.w3.org/XML/1998/namespace"/>
    <ds:schemaRef ds:uri="http://purl.org/dc/dcmitype/"/>
  </ds:schemaRefs>
</ds:datastoreItem>
</file>

<file path=customXml/itemProps3.xml><?xml version="1.0" encoding="utf-8"?>
<ds:datastoreItem xmlns:ds="http://schemas.openxmlformats.org/officeDocument/2006/customXml" ds:itemID="{55D30BDE-8036-4506-8148-4CD7D5A12E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b95fe69-4945-4c77-86a9-fea87d1f6185"/>
    <ds:schemaRef ds:uri="a0cd5b37-e944-494c-b7b3-fa807dea3cd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PRP USASOC36</Template>
  <TotalTime>81</TotalTime>
  <Words>1092</Words>
  <Application>Microsoft Office PowerPoint</Application>
  <PresentationFormat>Widescreen</PresentationFormat>
  <Paragraphs>122</Paragraphs>
  <Slides>25</Slides>
  <Notes>3</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1_RetrospectVTI</vt:lpstr>
      <vt:lpstr>DESIGN VALIDATION PRESENTATION</vt:lpstr>
      <vt:lpstr>UPDATES FROM FDP</vt:lpstr>
      <vt:lpstr>MS PROJECT UPDATES</vt:lpstr>
      <vt:lpstr>Gantt Chart</vt:lpstr>
      <vt:lpstr>MS PROJECT BUDGET UPDATE </vt:lpstr>
      <vt:lpstr>RESOURCE, SKILLS, TOOLS,   &amp; PARTS INVENTORY</vt:lpstr>
      <vt:lpstr>WEEKLY MEETING SCHEDULES,    &amp; ROLE UPDATES</vt:lpstr>
      <vt:lpstr>5 PROJECT-SPECIFIC SUCCESS CRITERIA (PSSC) </vt:lpstr>
      <vt:lpstr>  DESIGN VERIFICATION      &amp; VALIDATION PLAN </vt:lpstr>
      <vt:lpstr>DESIGN VALIDATION</vt:lpstr>
      <vt:lpstr>VALIDATION DATA</vt:lpstr>
      <vt:lpstr>3-D PCB Design For Regulator</vt:lpstr>
      <vt:lpstr>2-D PCB Design For Regulator</vt:lpstr>
      <vt:lpstr> PCB: reasoning, functionality, and performance (simulation and validation data)</vt:lpstr>
      <vt:lpstr>CAD CASING FOR ANC</vt:lpstr>
      <vt:lpstr>PRELIMINARY DATA SETUP</vt:lpstr>
      <vt:lpstr>PRELIMINARY DATA</vt:lpstr>
      <vt:lpstr>INITIAL LabVIEW SIMILUATION</vt:lpstr>
      <vt:lpstr>Computer grahics and at least one short  video of the system</vt:lpstr>
      <vt:lpstr>PROJECT DELIVERABLES</vt:lpstr>
      <vt:lpstr>PowerPoint Presentation</vt:lpstr>
      <vt:lpstr>TEAM SAS SURVEY</vt:lpstr>
      <vt:lpstr>TEAM SAS SURVEY</vt:lpstr>
      <vt:lpstr>APPROVALS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VALIDATION PRESENTATION</dc:title>
  <dc:creator>Christopher Fleurima</dc:creator>
  <cp:lastModifiedBy>Christopher R Fleurima</cp:lastModifiedBy>
  <cp:revision>6</cp:revision>
  <dcterms:created xsi:type="dcterms:W3CDTF">2022-03-26T22:43:48Z</dcterms:created>
  <dcterms:modified xsi:type="dcterms:W3CDTF">2022-04-06T18:24:50Z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0x0101005DBA0987425F7D47B7BBFC38B479458E</vt:lpwstr>
  </property>
</Properties>
</file>

<file path=docProps/thumbnail.jpeg>
</file>